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0"/>
  </p:notesMasterIdLst>
  <p:sldIdLst>
    <p:sldId id="277" r:id="rId2"/>
    <p:sldId id="257" r:id="rId3"/>
    <p:sldId id="274" r:id="rId4"/>
    <p:sldId id="275" r:id="rId5"/>
    <p:sldId id="271" r:id="rId6"/>
    <p:sldId id="273" r:id="rId7"/>
    <p:sldId id="272" r:id="rId8"/>
    <p:sldId id="264" r:id="rId9"/>
  </p:sldIdLst>
  <p:sldSz cx="12192000" cy="6858000"/>
  <p:notesSz cx="6858000" cy="12192000"/>
  <p:embeddedFontLst>
    <p:embeddedFont>
      <p:font typeface="Sitka Text Semibold" pitchFamily="2" charset="0"/>
      <p:bold r:id="rId11"/>
      <p:boldItalic r:id="rId12"/>
    </p:embeddedFont>
    <p:embeddedFont>
      <p:font typeface="Calibri" panose="020F0502020204030204"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13"/>
  </p:normalViewPr>
  <p:slideViewPr>
    <p:cSldViewPr snapToGrid="0" snapToObjects="1">
      <p:cViewPr varScale="1">
        <p:scale>
          <a:sx n="88" d="100"/>
          <a:sy n="88" d="100"/>
        </p:scale>
        <p:origin x="46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0.svg>
</file>

<file path=ppt/media/image11.png>
</file>

<file path=ppt/media/image12.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4.svg>
</file>

<file path=ppt/media/image5.png>
</file>

<file path=ppt/media/image50.svg>
</file>

<file path=ppt/media/image52.svg>
</file>

<file path=ppt/media/image54.svg>
</file>

<file path=ppt/media/image56.svg>
</file>

<file path=ppt/media/image6.png>
</file>

<file path=ppt/media/image6.svg>
</file>

<file path=ppt/media/image7.pn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4768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2591242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529350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2695908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5</a:t>
            </a:fld>
            <a:endParaRPr lang="en-US"/>
          </a:p>
        </p:txBody>
      </p:sp>
    </p:spTree>
    <p:extLst>
      <p:ext uri="{BB962C8B-B14F-4D97-AF65-F5344CB8AC3E}">
        <p14:creationId xmlns:p14="http://schemas.microsoft.com/office/powerpoint/2010/main" val="3134199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6</a:t>
            </a:fld>
            <a:endParaRPr lang="en-US"/>
          </a:p>
        </p:txBody>
      </p:sp>
    </p:spTree>
    <p:extLst>
      <p:ext uri="{BB962C8B-B14F-4D97-AF65-F5344CB8AC3E}">
        <p14:creationId xmlns:p14="http://schemas.microsoft.com/office/powerpoint/2010/main" val="1229152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7</a:t>
            </a:fld>
            <a:endParaRPr lang="en-US"/>
          </a:p>
        </p:txBody>
      </p:sp>
    </p:spTree>
    <p:extLst>
      <p:ext uri="{BB962C8B-B14F-4D97-AF65-F5344CB8AC3E}">
        <p14:creationId xmlns:p14="http://schemas.microsoft.com/office/powerpoint/2010/main" val="2917329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5.png"/><Relationship Id="rId12" Type="http://schemas.openxmlformats.org/officeDocument/2006/relationships/image" Target="../media/image10.sv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image" Target="../media/image7.png"/><Relationship Id="rId5" Type="http://schemas.openxmlformats.org/officeDocument/2006/relationships/image" Target="../media/image4.png"/><Relationship Id="rId10" Type="http://schemas.openxmlformats.org/officeDocument/2006/relationships/image" Target="../media/image8.svg"/><Relationship Id="rId4" Type="http://schemas.openxmlformats.org/officeDocument/2006/relationships/image" Target="../media/image2.svg"/><Relationship Id="rId9" Type="http://schemas.openxmlformats.org/officeDocument/2006/relationships/image" Target="../media/image6.png"/><Relationship Id="rId14" Type="http://schemas.openxmlformats.org/officeDocument/2006/relationships/image" Target="../media/image12.sv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NULL"/><Relationship Id="rId13"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7.png"/><Relationship Id="rId12" Type="http://schemas.openxmlformats.org/officeDocument/2006/relationships/image" Target="NULL"/><Relationship Id="rId2" Type="http://schemas.openxmlformats.org/officeDocument/2006/relationships/notesSlide" Target="../notesSlides/notesSlide7.xml"/><Relationship Id="rId16" Type="http://schemas.openxmlformats.org/officeDocument/2006/relationships/image" Target="NULL"/><Relationship Id="rId1" Type="http://schemas.openxmlformats.org/officeDocument/2006/relationships/slideLayout" Target="../slideLayouts/slideLayout1.xml"/><Relationship Id="rId6" Type="http://schemas.openxmlformats.org/officeDocument/2006/relationships/image" Target="NULL"/><Relationship Id="rId11" Type="http://schemas.openxmlformats.org/officeDocument/2006/relationships/image" Target="../media/image19.png"/><Relationship Id="rId5" Type="http://schemas.openxmlformats.org/officeDocument/2006/relationships/image" Target="../media/image16.png"/><Relationship Id="rId15" Type="http://schemas.openxmlformats.org/officeDocument/2006/relationships/image" Target="../media/image21.png"/><Relationship Id="rId10" Type="http://schemas.openxmlformats.org/officeDocument/2006/relationships/image" Target="NULL"/><Relationship Id="rId4" Type="http://schemas.openxmlformats.org/officeDocument/2006/relationships/image" Target="NULL"/><Relationship Id="rId9" Type="http://schemas.openxmlformats.org/officeDocument/2006/relationships/image" Target="../media/image18.png"/><Relationship Id="rId14" Type="http://schemas.openxmlformats.org/officeDocument/2006/relationships/image" Target="NULL"/></Relationships>
</file>

<file path=ppt/slides/_rels/slide8.xml.rels><?xml version="1.0" encoding="UTF-8" standalone="yes"?>
<Relationships xmlns="http://schemas.openxmlformats.org/package/2006/relationships"><Relationship Id="rId8" Type="http://schemas.openxmlformats.org/officeDocument/2006/relationships/image" Target="../media/image54.svg"/><Relationship Id="rId3" Type="http://schemas.openxmlformats.org/officeDocument/2006/relationships/image" Target="../media/image22.png"/><Relationship Id="rId7"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2.svg"/><Relationship Id="rId5" Type="http://schemas.openxmlformats.org/officeDocument/2006/relationships/image" Target="../media/image23.png"/><Relationship Id="rId10" Type="http://schemas.openxmlformats.org/officeDocument/2006/relationships/image" Target="../media/image56.svg"/><Relationship Id="rId4" Type="http://schemas.openxmlformats.org/officeDocument/2006/relationships/image" Target="../media/image50.svg"/><Relationship Id="rId9"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4888910" y="1373966"/>
            <a:ext cx="6850244" cy="2213965"/>
          </a:xfrm>
          <a:prstGeom prst="rect">
            <a:avLst/>
          </a:prstGeom>
          <a:noFill/>
        </p:spPr>
        <p:txBody>
          <a:bodyPr wrap="square" lIns="0" tIns="0" rIns="0" bIns="0" rtlCol="0" anchor="t"/>
          <a:lstStyle/>
          <a:p>
            <a:pPr algn="ctr">
              <a:buNone/>
            </a:pPr>
            <a:r>
              <a:rPr lang="en-US" sz="4400" spc="-300" dirty="0" smtClean="0">
                <a:solidFill>
                  <a:srgbClr val="1B2F35">
                    <a:alpha val="90000"/>
                  </a:srgbClr>
                </a:solidFill>
                <a:latin typeface="Sitka Text Semibold" pitchFamily="2" charset="0"/>
                <a:ea typeface="Trocchi" pitchFamily="34" charset="-122"/>
                <a:cs typeface="Trocchi" pitchFamily="34" charset="-120"/>
              </a:rPr>
              <a:t>Fintech and Banks: Partnership or Competition?</a:t>
            </a:r>
            <a:r>
              <a:rPr lang="en-US" sz="4400" spc="-300" dirty="0" smtClean="0">
                <a:solidFill>
                  <a:srgbClr val="1B2F35">
                    <a:alpha val="90000"/>
                  </a:srgbClr>
                </a:solidFill>
                <a:latin typeface="Trocchi" pitchFamily="34" charset="0"/>
                <a:ea typeface="Trocchi" pitchFamily="34" charset="-122"/>
                <a:cs typeface="Trocchi" pitchFamily="34" charset="-120"/>
              </a:rPr>
              <a:t> </a:t>
            </a:r>
            <a:endParaRPr lang="en-US" sz="4400" spc="-300" dirty="0"/>
          </a:p>
        </p:txBody>
      </p:sp>
      <p:sp>
        <p:nvSpPr>
          <p:cNvPr id="3" name="Object 2"/>
          <p:cNvSpPr/>
          <p:nvPr/>
        </p:nvSpPr>
        <p:spPr>
          <a:xfrm>
            <a:off x="4692286" y="3828462"/>
            <a:ext cx="6735348" cy="319960"/>
          </a:xfrm>
          <a:prstGeom prst="rect">
            <a:avLst/>
          </a:prstGeom>
          <a:noFill/>
        </p:spPr>
        <p:txBody>
          <a:bodyPr wrap="square" lIns="0" tIns="0" rIns="0" bIns="0" rtlCol="0" anchor="t"/>
          <a:lstStyle/>
          <a:p>
            <a:pPr algn="ctr">
              <a:buNone/>
            </a:pPr>
            <a:r>
              <a:rPr lang="en-US" sz="3200" spc="-150" dirty="0">
                <a:solidFill>
                  <a:srgbClr val="1B2F35">
                    <a:alpha val="90000"/>
                  </a:srgbClr>
                </a:solidFill>
                <a:latin typeface="Sitka Text Semibold" pitchFamily="2" charset="0"/>
                <a:ea typeface="Trocchi" pitchFamily="34" charset="-122"/>
                <a:cs typeface="Trocchi" pitchFamily="34" charset="-120"/>
              </a:rPr>
              <a:t>How CBG Can Leverage the New Normal</a:t>
            </a:r>
            <a:endParaRPr lang="en-US" sz="3200" spc="-150" dirty="0">
              <a:solidFill>
                <a:srgbClr val="1B2F35">
                  <a:alpha val="90000"/>
                </a:srgbClr>
              </a:solidFill>
              <a:latin typeface="Sitka Text Semibold" pitchFamily="2" charset="0"/>
              <a:ea typeface="Trocchi" pitchFamily="34" charset="-122"/>
              <a:cs typeface="Trocchi" pitchFamily="34" charset="-120"/>
            </a:endParaRPr>
          </a:p>
        </p:txBody>
      </p:sp>
      <p:pic>
        <p:nvPicPr>
          <p:cNvPr id="4" name="Object 3" descr="preencoded.png"/>
          <p:cNvPicPr>
            <a:picLocks noChangeAspect="1"/>
          </p:cNvPicPr>
          <p:nvPr/>
        </p:nvPicPr>
        <p:blipFill>
          <a:blip r:embed="rId3"/>
          <a:srcRect l="22481" t="-24782" r="22481" b="-24782"/>
          <a:stretch/>
        </p:blipFill>
        <p:spPr>
          <a:xfrm>
            <a:off x="0" y="0"/>
            <a:ext cx="3809047" cy="6856286"/>
          </a:xfrm>
          <a:prstGeom prst="rect">
            <a:avLst/>
          </a:prstGeom>
        </p:spPr>
      </p:pic>
    </p:spTree>
    <p:extLst>
      <p:ext uri="{BB962C8B-B14F-4D97-AF65-F5344CB8AC3E}">
        <p14:creationId xmlns:p14="http://schemas.microsoft.com/office/powerpoint/2010/main" val="41263801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3F7F1"/>
        </a:solidFill>
        <a:effectLst/>
      </p:bgPr>
    </p:bg>
    <p:spTree>
      <p:nvGrpSpPr>
        <p:cNvPr id="1" name=""/>
        <p:cNvGrpSpPr/>
        <p:nvPr/>
      </p:nvGrpSpPr>
      <p:grpSpPr>
        <a:xfrm>
          <a:off x="0" y="0"/>
          <a:ext cx="0" cy="0"/>
          <a:chOff x="0" y="0"/>
          <a:chExt cx="0" cy="0"/>
        </a:xfrm>
      </p:grpSpPr>
      <p:sp>
        <p:nvSpPr>
          <p:cNvPr id="2" name="Object 1"/>
          <p:cNvSpPr/>
          <p:nvPr/>
        </p:nvSpPr>
        <p:spPr>
          <a:xfrm>
            <a:off x="6094476" y="0"/>
            <a:ext cx="6103999" cy="6865808"/>
          </a:xfrm>
          <a:prstGeom prst="rect">
            <a:avLst/>
          </a:prstGeom>
          <a:solidFill>
            <a:srgbClr val="FFFFFF"/>
          </a:solidFill>
        </p:spPr>
      </p:sp>
      <p:pic>
        <p:nvPicPr>
          <p:cNvPr id="3" name="Object 2" descr="preencoded.png"/>
          <p:cNvPicPr>
            <a:picLocks noChangeAspect="1"/>
          </p:cNvPicPr>
          <p:nvPr/>
        </p:nvPicPr>
        <p:blipFill>
          <a:blip r:embed="rId3"/>
          <a:srcRect l="-5556" t="-97387" r="-5556" b="-97387"/>
          <a:stretch/>
        </p:blipFill>
        <p:spPr>
          <a:xfrm>
            <a:off x="6142602" y="0"/>
            <a:ext cx="6103999" cy="6865808"/>
          </a:xfrm>
          <a:prstGeom prst="rect">
            <a:avLst/>
          </a:prstGeom>
        </p:spPr>
      </p:pic>
      <p:sp>
        <p:nvSpPr>
          <p:cNvPr id="4" name="Object 3"/>
          <p:cNvSpPr/>
          <p:nvPr/>
        </p:nvSpPr>
        <p:spPr>
          <a:xfrm>
            <a:off x="953963" y="1578320"/>
            <a:ext cx="4186548" cy="1083198"/>
          </a:xfrm>
          <a:prstGeom prst="rect">
            <a:avLst/>
          </a:prstGeom>
          <a:noFill/>
        </p:spPr>
        <p:txBody>
          <a:bodyPr wrap="square" lIns="0" tIns="0" rIns="0" bIns="0" rtlCol="0" anchor="t"/>
          <a:lstStyle/>
          <a:p>
            <a:pPr algn="ctr">
              <a:lnSpc>
                <a:spcPts val="4266"/>
              </a:lnSpc>
              <a:buNone/>
            </a:pPr>
            <a:r>
              <a:rPr lang="en-US" sz="4688" b="1" kern="0" spc="47" dirty="0" smtClean="0">
                <a:solidFill>
                  <a:srgbClr val="000000">
                    <a:alpha val="80000"/>
                  </a:srgbClr>
                </a:solidFill>
                <a:latin typeface="Sitka Text Semibold" pitchFamily="2" charset="0"/>
                <a:ea typeface="Bebas Neue" pitchFamily="34" charset="-122"/>
                <a:cs typeface="Bebas Neue" pitchFamily="34" charset="-120"/>
              </a:rPr>
              <a:t>Consolidated Bank Ghana (CBG)</a:t>
            </a:r>
            <a:endParaRPr lang="en-US" dirty="0">
              <a:latin typeface="Sitka Text Semibold" pitchFamily="2" charset="0"/>
            </a:endParaRPr>
          </a:p>
        </p:txBody>
      </p:sp>
      <p:sp>
        <p:nvSpPr>
          <p:cNvPr id="5" name="Object 4"/>
          <p:cNvSpPr/>
          <p:nvPr/>
        </p:nvSpPr>
        <p:spPr>
          <a:xfrm>
            <a:off x="281869" y="3718731"/>
            <a:ext cx="5530737" cy="1085579"/>
          </a:xfrm>
          <a:prstGeom prst="rect">
            <a:avLst/>
          </a:prstGeom>
          <a:noFill/>
        </p:spPr>
        <p:txBody>
          <a:bodyPr wrap="square" lIns="0" tIns="0" rIns="0" bIns="0" rtlCol="0" anchor="t"/>
          <a:lstStyle/>
          <a:p>
            <a:pPr algn="ctr">
              <a:lnSpc>
                <a:spcPts val="2138"/>
              </a:lnSpc>
              <a:spcBef>
                <a:spcPts val="1121"/>
              </a:spcBef>
              <a:buNone/>
            </a:pPr>
            <a:r>
              <a:rPr lang="en-US" sz="1620" kern="0" spc="32" dirty="0" smtClean="0">
                <a:solidFill>
                  <a:srgbClr val="000000">
                    <a:alpha val="80000"/>
                  </a:srgbClr>
                </a:solidFill>
                <a:latin typeface="Sitka Text Semibold" pitchFamily="2" charset="0"/>
                <a:ea typeface="Source Sans Pro" pitchFamily="34" charset="-122"/>
                <a:cs typeface="Source Sans Pro" pitchFamily="34" charset="-120"/>
              </a:rPr>
              <a:t>Consolidated Bank Ghana (CBG) is a state-owned commercial bank in Ghana that provides a wide range of banking and financial services to individuals and businesses.</a:t>
            </a:r>
            <a:endParaRPr lang="en-US" dirty="0">
              <a:latin typeface="Sitka Text Semibold" pitchFamily="2"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0" y="379952"/>
            <a:ext cx="12188952" cy="563739"/>
          </a:xfrm>
          <a:prstGeom prst="rect">
            <a:avLst/>
          </a:prstGeom>
          <a:noFill/>
        </p:spPr>
        <p:txBody>
          <a:bodyPr wrap="square" lIns="0" tIns="0" rIns="0" bIns="0" rtlCol="0" anchor="t"/>
          <a:lstStyle/>
          <a:p>
            <a:pPr algn="ctr">
              <a:lnSpc>
                <a:spcPts val="4440"/>
              </a:lnSpc>
              <a:buNone/>
            </a:pPr>
            <a:r>
              <a:rPr lang="en-US" sz="3750" dirty="0" smtClean="0">
                <a:solidFill>
                  <a:srgbClr val="333333"/>
                </a:solidFill>
                <a:latin typeface="Sitka Text Semibold" pitchFamily="2" charset="0"/>
                <a:ea typeface="Trocchi" pitchFamily="34" charset="-122"/>
                <a:cs typeface="Trocchi" pitchFamily="34" charset="-120"/>
              </a:rPr>
              <a:t>Introduction</a:t>
            </a:r>
            <a:endParaRPr lang="en-US" dirty="0">
              <a:latin typeface="Sitka Text Semibold" pitchFamily="2" charset="0"/>
            </a:endParaRPr>
          </a:p>
        </p:txBody>
      </p:sp>
      <p:pic>
        <p:nvPicPr>
          <p:cNvPr id="3" name="Object 2" descr="preencoded.png"/>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1471244" y="2199368"/>
            <a:ext cx="1437915" cy="1437915"/>
          </a:xfrm>
          <a:prstGeom prst="rect">
            <a:avLst/>
          </a:prstGeom>
        </p:spPr>
      </p:pic>
      <p:pic>
        <p:nvPicPr>
          <p:cNvPr id="4" name="Object 3" descr="preencoded.png"/>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1922379" y="2517758"/>
            <a:ext cx="628493" cy="628493"/>
          </a:xfrm>
          <a:prstGeom prst="rect">
            <a:avLst/>
          </a:prstGeom>
        </p:spPr>
      </p:pic>
      <p:sp>
        <p:nvSpPr>
          <p:cNvPr id="5" name="Object 4"/>
          <p:cNvSpPr/>
          <p:nvPr/>
        </p:nvSpPr>
        <p:spPr>
          <a:xfrm>
            <a:off x="309961" y="3637283"/>
            <a:ext cx="3760482" cy="255920"/>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Montserrat" pitchFamily="34" charset="-120"/>
              </a:rPr>
              <a:t>Financial </a:t>
            </a:r>
            <a:r>
              <a:rPr lang="en-US" sz="1440" dirty="0" smtClean="0">
                <a:solidFill>
                  <a:srgbClr val="333333"/>
                </a:solidFill>
                <a:latin typeface="Sitka Text Semibold" pitchFamily="2" charset="0"/>
                <a:ea typeface="Montserrat" pitchFamily="34" charset="-122"/>
                <a:cs typeface="Montserrat" pitchFamily="34" charset="-120"/>
              </a:rPr>
              <a:t>Sector </a:t>
            </a:r>
            <a:r>
              <a:rPr lang="en-US" sz="1440" dirty="0" smtClean="0">
                <a:solidFill>
                  <a:srgbClr val="333333"/>
                </a:solidFill>
                <a:latin typeface="Sitka Text Semibold" pitchFamily="2" charset="0"/>
                <a:ea typeface="Montserrat" pitchFamily="34" charset="-122"/>
                <a:cs typeface="Montserrat" pitchFamily="34" charset="-120"/>
              </a:rPr>
              <a:t>Transformation</a:t>
            </a:r>
            <a:endParaRPr lang="en-US" dirty="0">
              <a:latin typeface="Sitka Text Semibold" pitchFamily="2" charset="0"/>
            </a:endParaRPr>
          </a:p>
        </p:txBody>
      </p:sp>
      <p:sp>
        <p:nvSpPr>
          <p:cNvPr id="6" name="Object 5"/>
          <p:cNvSpPr/>
          <p:nvPr/>
        </p:nvSpPr>
        <p:spPr>
          <a:xfrm>
            <a:off x="451067" y="3981049"/>
            <a:ext cx="3478268" cy="639920"/>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Montserrat" pitchFamily="34" charset="-120"/>
              </a:rPr>
              <a:t>The financial industry is undergoing a significant shift driven by the rise of financial technology (fintech).</a:t>
            </a:r>
            <a:endParaRPr lang="en-US" dirty="0">
              <a:latin typeface="Sitka Text Semibold" pitchFamily="2" charset="0"/>
            </a:endParaRPr>
          </a:p>
        </p:txBody>
      </p:sp>
      <p:pic>
        <p:nvPicPr>
          <p:cNvPr id="7" name="Object 6" descr="preencoded.png"/>
          <p:cNvPicPr>
            <a:picLocks noChangeAspect="1"/>
          </p:cNvPicPr>
          <p:nvPr/>
        </p:nvPicPr>
        <p:blipFill>
          <a:blip r:embed="rId7">
            <a:extLst>
              <a:ext uri="{96DAC541-7B7A-43D3-8B79-37D633B846F1}">
                <asvg:svgBlip xmlns:asvg="http://schemas.microsoft.com/office/drawing/2016/SVG/main" xmlns="" r:embed="rId8"/>
              </a:ext>
            </a:extLst>
          </a:blip>
          <a:stretch>
            <a:fillRect/>
          </a:stretch>
        </p:blipFill>
        <p:spPr>
          <a:xfrm>
            <a:off x="5380280" y="2129972"/>
            <a:ext cx="1437915" cy="1437915"/>
          </a:xfrm>
          <a:prstGeom prst="rect">
            <a:avLst/>
          </a:prstGeom>
        </p:spPr>
      </p:pic>
      <p:pic>
        <p:nvPicPr>
          <p:cNvPr id="8" name="Object 7" descr="preencoded.png"/>
          <p:cNvPicPr>
            <a:picLocks noChangeAspect="1"/>
          </p:cNvPicPr>
          <p:nvPr/>
        </p:nvPicPr>
        <p:blipFill>
          <a:blip r:embed="rId9">
            <a:extLst>
              <a:ext uri="{96DAC541-7B7A-43D3-8B79-37D633B846F1}">
                <asvg:svgBlip xmlns:asvg="http://schemas.microsoft.com/office/drawing/2016/SVG/main" xmlns="" r:embed="rId10"/>
              </a:ext>
            </a:extLst>
          </a:blip>
          <a:stretch>
            <a:fillRect/>
          </a:stretch>
        </p:blipFill>
        <p:spPr>
          <a:xfrm>
            <a:off x="5709480" y="2517758"/>
            <a:ext cx="780855" cy="704674"/>
          </a:xfrm>
          <a:prstGeom prst="rect">
            <a:avLst/>
          </a:prstGeom>
        </p:spPr>
      </p:pic>
      <p:sp>
        <p:nvSpPr>
          <p:cNvPr id="9" name="Object 8"/>
          <p:cNvSpPr/>
          <p:nvPr/>
        </p:nvSpPr>
        <p:spPr>
          <a:xfrm>
            <a:off x="4339933" y="3637283"/>
            <a:ext cx="3509085" cy="255920"/>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Montserrat" pitchFamily="34" charset="-120"/>
              </a:rPr>
              <a:t>Fintech's Impact</a:t>
            </a:r>
            <a:endParaRPr lang="en-US" dirty="0">
              <a:latin typeface="Sitka Text Semibold" pitchFamily="2" charset="0"/>
            </a:endParaRPr>
          </a:p>
        </p:txBody>
      </p:sp>
      <p:sp>
        <p:nvSpPr>
          <p:cNvPr id="10" name="Object 9"/>
          <p:cNvSpPr/>
          <p:nvPr/>
        </p:nvSpPr>
        <p:spPr>
          <a:xfrm>
            <a:off x="4339933" y="3966290"/>
            <a:ext cx="3509085" cy="639920"/>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Montserrat" pitchFamily="34" charset="-120"/>
              </a:rPr>
              <a:t>Fintech innovations are disrupting traditional banking models and changing the way financial services are delivered.</a:t>
            </a:r>
            <a:endParaRPr lang="en-US" dirty="0">
              <a:latin typeface="Sitka Text Semibold" pitchFamily="2" charset="0"/>
            </a:endParaRPr>
          </a:p>
        </p:txBody>
      </p:sp>
      <p:pic>
        <p:nvPicPr>
          <p:cNvPr id="11" name="Object 10" descr="preencoded.png"/>
          <p:cNvPicPr>
            <a:picLocks noChangeAspect="1"/>
          </p:cNvPicPr>
          <p:nvPr/>
        </p:nvPicPr>
        <p:blipFill>
          <a:blip r:embed="rId11">
            <a:extLst>
              <a:ext uri="{96DAC541-7B7A-43D3-8B79-37D633B846F1}">
                <asvg:svgBlip xmlns:asvg="http://schemas.microsoft.com/office/drawing/2016/SVG/main" xmlns="" r:embed="rId12"/>
              </a:ext>
            </a:extLst>
          </a:blip>
          <a:stretch>
            <a:fillRect/>
          </a:stretch>
        </p:blipFill>
        <p:spPr>
          <a:xfrm>
            <a:off x="9284553" y="2129972"/>
            <a:ext cx="1437915" cy="1437915"/>
          </a:xfrm>
          <a:prstGeom prst="rect">
            <a:avLst/>
          </a:prstGeom>
        </p:spPr>
      </p:pic>
      <p:pic>
        <p:nvPicPr>
          <p:cNvPr id="12" name="Object 11" descr="preencoded.png"/>
          <p:cNvPicPr>
            <a:picLocks noChangeAspect="1"/>
          </p:cNvPicPr>
          <p:nvPr/>
        </p:nvPicPr>
        <p:blipFill>
          <a:blip r:embed="rId13">
            <a:extLst>
              <a:ext uri="{96DAC541-7B7A-43D3-8B79-37D633B846F1}">
                <asvg:svgBlip xmlns:asvg="http://schemas.microsoft.com/office/drawing/2016/SVG/main" xmlns="" r:embed="rId14"/>
              </a:ext>
            </a:extLst>
          </a:blip>
          <a:stretch>
            <a:fillRect/>
          </a:stretch>
        </p:blipFill>
        <p:spPr>
          <a:xfrm>
            <a:off x="9689078" y="2584714"/>
            <a:ext cx="628493" cy="580880"/>
          </a:xfrm>
          <a:prstGeom prst="rect">
            <a:avLst/>
          </a:prstGeom>
        </p:spPr>
      </p:pic>
      <p:sp>
        <p:nvSpPr>
          <p:cNvPr id="13" name="Object 12"/>
          <p:cNvSpPr/>
          <p:nvPr/>
        </p:nvSpPr>
        <p:spPr>
          <a:xfrm>
            <a:off x="8553216" y="3637283"/>
            <a:ext cx="2891067" cy="255920"/>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Montserrat" pitchFamily="34" charset="-120"/>
              </a:rPr>
              <a:t>Key </a:t>
            </a:r>
            <a:r>
              <a:rPr lang="en-US" sz="1440" dirty="0" smtClean="0">
                <a:solidFill>
                  <a:srgbClr val="333333"/>
                </a:solidFill>
                <a:latin typeface="Sitka Text Semibold" pitchFamily="2" charset="0"/>
                <a:ea typeface="Montserrat" pitchFamily="34" charset="-122"/>
                <a:cs typeface="Montserrat" pitchFamily="34" charset="-120"/>
              </a:rPr>
              <a:t>Question</a:t>
            </a:r>
            <a:endParaRPr lang="en-US" dirty="0">
              <a:latin typeface="Sitka Text Semibold" pitchFamily="2" charset="0"/>
            </a:endParaRPr>
          </a:p>
        </p:txBody>
      </p:sp>
      <p:sp>
        <p:nvSpPr>
          <p:cNvPr id="14" name="Object 13"/>
          <p:cNvSpPr/>
          <p:nvPr/>
        </p:nvSpPr>
        <p:spPr>
          <a:xfrm>
            <a:off x="8553216" y="3966290"/>
            <a:ext cx="2891067" cy="426613"/>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Montserrat" pitchFamily="34" charset="-120"/>
              </a:rPr>
              <a:t>Are fintech companies partners or competitors to established banks?</a:t>
            </a:r>
            <a:endParaRPr lang="en-US" dirty="0">
              <a:latin typeface="Sitka Text Semibold" pitchFamily="2" charset="0"/>
            </a:endParaRPr>
          </a:p>
        </p:txBody>
      </p:sp>
      <p:sp>
        <p:nvSpPr>
          <p:cNvPr id="15" name="Object 14"/>
          <p:cNvSpPr/>
          <p:nvPr/>
        </p:nvSpPr>
        <p:spPr>
          <a:xfrm>
            <a:off x="3048" y="5014016"/>
            <a:ext cx="12188952" cy="1247463"/>
          </a:xfrm>
          <a:prstGeom prst="rect">
            <a:avLst/>
          </a:prstGeom>
          <a:solidFill>
            <a:srgbClr val="F39C12"/>
          </a:solidFill>
        </p:spPr>
      </p:sp>
      <p:sp>
        <p:nvSpPr>
          <p:cNvPr id="16" name="Object 15"/>
          <p:cNvSpPr/>
          <p:nvPr/>
        </p:nvSpPr>
        <p:spPr>
          <a:xfrm>
            <a:off x="935989" y="5317787"/>
            <a:ext cx="10316972" cy="639920"/>
          </a:xfrm>
          <a:prstGeom prst="rect">
            <a:avLst/>
          </a:prstGeom>
          <a:noFill/>
        </p:spPr>
        <p:txBody>
          <a:bodyPr wrap="square" lIns="0" tIns="0" rIns="0" bIns="0" rtlCol="0" anchor="t"/>
          <a:lstStyle/>
          <a:p>
            <a:pPr algn="ctr">
              <a:lnSpc>
                <a:spcPts val="2520"/>
              </a:lnSpc>
              <a:buNone/>
            </a:pPr>
            <a:r>
              <a:rPr lang="en-US" sz="1800" dirty="0" smtClean="0">
                <a:solidFill>
                  <a:srgbClr val="333333"/>
                </a:solidFill>
                <a:latin typeface="Sitka Text Semibold" pitchFamily="2" charset="0"/>
                <a:ea typeface="Montserrat" pitchFamily="34" charset="-122"/>
                <a:cs typeface="Montserrat" pitchFamily="34" charset="-120"/>
              </a:rPr>
              <a:t>This presentation will explore the relationship between fintech and banks, and how Consolidated Bank Ghana (CBG) can adapt and thrive in this evolving landscape.</a:t>
            </a:r>
            <a:endParaRPr lang="en-US" dirty="0">
              <a:latin typeface="Sitka Text Semibold" pitchFamily="2" charset="0"/>
            </a:endParaRPr>
          </a:p>
        </p:txBody>
      </p:sp>
    </p:spTree>
    <p:extLst>
      <p:ext uri="{BB962C8B-B14F-4D97-AF65-F5344CB8AC3E}">
        <p14:creationId xmlns:p14="http://schemas.microsoft.com/office/powerpoint/2010/main" val="38850131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0" y="379952"/>
            <a:ext cx="12188952" cy="563739"/>
          </a:xfrm>
          <a:prstGeom prst="rect">
            <a:avLst/>
          </a:prstGeom>
          <a:noFill/>
        </p:spPr>
        <p:txBody>
          <a:bodyPr wrap="square" lIns="0" tIns="0" rIns="0" bIns="0" rtlCol="0" anchor="t"/>
          <a:lstStyle/>
          <a:p>
            <a:pPr algn="ctr">
              <a:lnSpc>
                <a:spcPts val="4440"/>
              </a:lnSpc>
              <a:buNone/>
            </a:pPr>
            <a:r>
              <a:rPr lang="en-US" sz="3750" dirty="0" smtClean="0">
                <a:solidFill>
                  <a:srgbClr val="333333"/>
                </a:solidFill>
                <a:latin typeface="Sitka Text Semibold" pitchFamily="2" charset="0"/>
                <a:ea typeface="Trocchi" pitchFamily="34" charset="-122"/>
                <a:cs typeface="Arial" panose="020B0604020202020204" pitchFamily="34" charset="0"/>
              </a:rPr>
              <a:t>The Rise of Fintech</a:t>
            </a:r>
            <a:endParaRPr lang="en-US" dirty="0">
              <a:latin typeface="Sitka Text Semibold" pitchFamily="2" charset="0"/>
              <a:cs typeface="Arial" panose="020B0604020202020204" pitchFamily="34" charset="0"/>
            </a:endParaRPr>
          </a:p>
        </p:txBody>
      </p:sp>
      <p:sp>
        <p:nvSpPr>
          <p:cNvPr id="3" name="Object 2"/>
          <p:cNvSpPr/>
          <p:nvPr/>
        </p:nvSpPr>
        <p:spPr>
          <a:xfrm>
            <a:off x="476131" y="1599800"/>
            <a:ext cx="1714071" cy="2199725"/>
          </a:xfrm>
          <a:prstGeom prst="roundRect">
            <a:avLst>
              <a:gd name="adj" fmla="val 5335"/>
            </a:avLst>
          </a:prstGeom>
          <a:solidFill>
            <a:srgbClr val="00A0B0"/>
          </a:solidFill>
        </p:spPr>
      </p:sp>
      <p:pic>
        <p:nvPicPr>
          <p:cNvPr id="4" name="Object 3" descr="preencoded.png"/>
          <p:cNvPicPr>
            <a:picLocks noChangeAspect="1"/>
          </p:cNvPicPr>
          <p:nvPr/>
        </p:nvPicPr>
        <p:blipFill>
          <a:blip r:embed="rId3"/>
          <a:srcRect l="5357" t="-136821" r="5357" b="-136821"/>
          <a:stretch/>
        </p:blipFill>
        <p:spPr>
          <a:xfrm>
            <a:off x="476131" y="1599800"/>
            <a:ext cx="1714071" cy="2199725"/>
          </a:xfrm>
          <a:prstGeom prst="rect">
            <a:avLst/>
          </a:prstGeom>
        </p:spPr>
      </p:pic>
      <p:sp>
        <p:nvSpPr>
          <p:cNvPr id="5" name="Object 4"/>
          <p:cNvSpPr/>
          <p:nvPr/>
        </p:nvSpPr>
        <p:spPr>
          <a:xfrm>
            <a:off x="390427" y="3926057"/>
            <a:ext cx="1885479" cy="255920"/>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Fintech Definition</a:t>
            </a:r>
            <a:endParaRPr lang="en-US" dirty="0">
              <a:latin typeface="Sitka Text Semibold" pitchFamily="2" charset="0"/>
              <a:cs typeface="Arial" panose="020B0604020202020204" pitchFamily="34" charset="0"/>
            </a:endParaRPr>
          </a:p>
        </p:txBody>
      </p:sp>
      <p:sp>
        <p:nvSpPr>
          <p:cNvPr id="6" name="Object 5"/>
          <p:cNvSpPr/>
          <p:nvPr/>
        </p:nvSpPr>
        <p:spPr>
          <a:xfrm>
            <a:off x="390427" y="4255063"/>
            <a:ext cx="1885479" cy="1706453"/>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Fintech refers to technology-driven financial services and products that aim to improve and automate the delivery and use of financial services.</a:t>
            </a:r>
            <a:endParaRPr lang="en-US" dirty="0">
              <a:latin typeface="Sitka Text Semibold" pitchFamily="2" charset="0"/>
              <a:cs typeface="Arial" panose="020B0604020202020204" pitchFamily="34" charset="0"/>
            </a:endParaRPr>
          </a:p>
        </p:txBody>
      </p:sp>
      <p:sp>
        <p:nvSpPr>
          <p:cNvPr id="7" name="Object 6"/>
          <p:cNvSpPr/>
          <p:nvPr/>
        </p:nvSpPr>
        <p:spPr>
          <a:xfrm>
            <a:off x="2380655" y="1599800"/>
            <a:ext cx="1714071" cy="2199725"/>
          </a:xfrm>
          <a:prstGeom prst="roundRect">
            <a:avLst>
              <a:gd name="adj" fmla="val 5335"/>
            </a:avLst>
          </a:prstGeom>
          <a:solidFill>
            <a:srgbClr val="97AA0F"/>
          </a:solidFill>
        </p:spPr>
      </p:sp>
      <p:pic>
        <p:nvPicPr>
          <p:cNvPr id="8" name="Object 7" descr="preencoded.png"/>
          <p:cNvPicPr>
            <a:picLocks noChangeAspect="1"/>
          </p:cNvPicPr>
          <p:nvPr/>
        </p:nvPicPr>
        <p:blipFill>
          <a:blip r:embed="rId4"/>
          <a:srcRect l="269" t="-26160" r="269" b="-26160"/>
          <a:stretch/>
        </p:blipFill>
        <p:spPr>
          <a:xfrm>
            <a:off x="2380655" y="1599800"/>
            <a:ext cx="1714071" cy="2199725"/>
          </a:xfrm>
          <a:prstGeom prst="rect">
            <a:avLst/>
          </a:prstGeom>
        </p:spPr>
      </p:pic>
      <p:sp>
        <p:nvSpPr>
          <p:cNvPr id="9" name="Object 8"/>
          <p:cNvSpPr/>
          <p:nvPr/>
        </p:nvSpPr>
        <p:spPr>
          <a:xfrm>
            <a:off x="2294951" y="3926057"/>
            <a:ext cx="1885479" cy="511841"/>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Global Fintech Investment</a:t>
            </a:r>
            <a:endParaRPr lang="en-US" dirty="0">
              <a:latin typeface="Sitka Text Semibold" pitchFamily="2" charset="0"/>
              <a:cs typeface="Arial" panose="020B0604020202020204" pitchFamily="34" charset="0"/>
            </a:endParaRPr>
          </a:p>
        </p:txBody>
      </p:sp>
      <p:sp>
        <p:nvSpPr>
          <p:cNvPr id="10" name="Object 9"/>
          <p:cNvSpPr/>
          <p:nvPr/>
        </p:nvSpPr>
        <p:spPr>
          <a:xfrm>
            <a:off x="2294951" y="4510984"/>
            <a:ext cx="1885479" cy="1493147"/>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Global fintech investments reached $105 billion in 2020, showcasing the significant growth and investment in the fintech industry.</a:t>
            </a:r>
            <a:endParaRPr lang="en-US" dirty="0">
              <a:latin typeface="Sitka Text Semibold" pitchFamily="2" charset="0"/>
              <a:cs typeface="Arial" panose="020B0604020202020204" pitchFamily="34" charset="0"/>
            </a:endParaRPr>
          </a:p>
        </p:txBody>
      </p:sp>
      <p:sp>
        <p:nvSpPr>
          <p:cNvPr id="11" name="Object 10"/>
          <p:cNvSpPr/>
          <p:nvPr/>
        </p:nvSpPr>
        <p:spPr>
          <a:xfrm>
            <a:off x="4285178" y="1599800"/>
            <a:ext cx="1714071" cy="2199725"/>
          </a:xfrm>
          <a:prstGeom prst="roundRect">
            <a:avLst>
              <a:gd name="adj" fmla="val 5335"/>
            </a:avLst>
          </a:prstGeom>
          <a:solidFill>
            <a:srgbClr val="323232"/>
          </a:solidFill>
        </p:spPr>
      </p:sp>
      <p:pic>
        <p:nvPicPr>
          <p:cNvPr id="12" name="Object 11" descr="preencoded.png"/>
          <p:cNvPicPr>
            <a:picLocks noChangeAspect="1"/>
          </p:cNvPicPr>
          <p:nvPr/>
        </p:nvPicPr>
        <p:blipFill>
          <a:blip r:embed="rId5"/>
          <a:srcRect l="17589" t="-24571" r="17589" b="-24571"/>
          <a:stretch/>
        </p:blipFill>
        <p:spPr>
          <a:xfrm>
            <a:off x="4285178" y="1599800"/>
            <a:ext cx="1714071" cy="2199725"/>
          </a:xfrm>
          <a:prstGeom prst="rect">
            <a:avLst/>
          </a:prstGeom>
        </p:spPr>
      </p:pic>
      <p:sp>
        <p:nvSpPr>
          <p:cNvPr id="13" name="Object 12"/>
          <p:cNvSpPr/>
          <p:nvPr/>
        </p:nvSpPr>
        <p:spPr>
          <a:xfrm>
            <a:off x="4199475" y="3926057"/>
            <a:ext cx="1885479" cy="511841"/>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Mobile Money Growth in Ghana</a:t>
            </a:r>
            <a:endParaRPr lang="en-US" dirty="0">
              <a:latin typeface="Sitka Text Semibold" pitchFamily="2" charset="0"/>
              <a:cs typeface="Arial" panose="020B0604020202020204" pitchFamily="34" charset="0"/>
            </a:endParaRPr>
          </a:p>
        </p:txBody>
      </p:sp>
      <p:sp>
        <p:nvSpPr>
          <p:cNvPr id="14" name="Object 13"/>
          <p:cNvSpPr/>
          <p:nvPr/>
        </p:nvSpPr>
        <p:spPr>
          <a:xfrm>
            <a:off x="4199475" y="4510984"/>
            <a:ext cx="1885479" cy="1706453"/>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In Ghana, mobile money transactions grew by 120% from 2019 to 2020, highlighting the rapid adoption of digital financial services in the country.</a:t>
            </a:r>
            <a:endParaRPr lang="en-US" dirty="0">
              <a:latin typeface="Sitka Text Semibold" pitchFamily="2" charset="0"/>
              <a:cs typeface="Arial" panose="020B0604020202020204" pitchFamily="34" charset="0"/>
            </a:endParaRPr>
          </a:p>
        </p:txBody>
      </p:sp>
      <p:sp>
        <p:nvSpPr>
          <p:cNvPr id="15" name="Object 14"/>
          <p:cNvSpPr/>
          <p:nvPr/>
        </p:nvSpPr>
        <p:spPr>
          <a:xfrm>
            <a:off x="6189702" y="1599800"/>
            <a:ext cx="1714071" cy="2199725"/>
          </a:xfrm>
          <a:prstGeom prst="roundRect">
            <a:avLst>
              <a:gd name="adj" fmla="val 5335"/>
            </a:avLst>
          </a:prstGeom>
          <a:solidFill>
            <a:srgbClr val="F39C12"/>
          </a:solidFill>
        </p:spPr>
      </p:sp>
      <p:pic>
        <p:nvPicPr>
          <p:cNvPr id="16" name="Object 15" descr="preencoded.png"/>
          <p:cNvPicPr>
            <a:picLocks noChangeAspect="1"/>
          </p:cNvPicPr>
          <p:nvPr/>
        </p:nvPicPr>
        <p:blipFill>
          <a:blip r:embed="rId6"/>
          <a:srcRect l="31108" t="-105" r="31108" b="-105"/>
          <a:stretch/>
        </p:blipFill>
        <p:spPr>
          <a:xfrm>
            <a:off x="6189702" y="1599800"/>
            <a:ext cx="1714071" cy="2199725"/>
          </a:xfrm>
          <a:prstGeom prst="rect">
            <a:avLst/>
          </a:prstGeom>
        </p:spPr>
      </p:pic>
      <p:sp>
        <p:nvSpPr>
          <p:cNvPr id="17" name="Object 16"/>
          <p:cNvSpPr/>
          <p:nvPr/>
        </p:nvSpPr>
        <p:spPr>
          <a:xfrm>
            <a:off x="6103999" y="3926057"/>
            <a:ext cx="1885479" cy="511841"/>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Mobile Payment Solutions</a:t>
            </a:r>
            <a:endParaRPr lang="en-US" dirty="0">
              <a:latin typeface="Sitka Text Semibold" pitchFamily="2" charset="0"/>
              <a:cs typeface="Arial" panose="020B0604020202020204" pitchFamily="34" charset="0"/>
            </a:endParaRPr>
          </a:p>
        </p:txBody>
      </p:sp>
      <p:sp>
        <p:nvSpPr>
          <p:cNvPr id="18" name="Object 17"/>
          <p:cNvSpPr/>
          <p:nvPr/>
        </p:nvSpPr>
        <p:spPr>
          <a:xfrm>
            <a:off x="6103999" y="4510984"/>
            <a:ext cx="1885479" cy="1493147"/>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Innovative mobile payment solutions like M-Pesa and Apple Pay are disrupting traditional banking by providing convenient, cashless transactions.</a:t>
            </a:r>
            <a:endParaRPr lang="en-US" dirty="0">
              <a:latin typeface="Sitka Text Semibold" pitchFamily="2" charset="0"/>
              <a:cs typeface="Arial" panose="020B0604020202020204" pitchFamily="34" charset="0"/>
            </a:endParaRPr>
          </a:p>
        </p:txBody>
      </p:sp>
      <p:sp>
        <p:nvSpPr>
          <p:cNvPr id="19" name="Object 18"/>
          <p:cNvSpPr/>
          <p:nvPr/>
        </p:nvSpPr>
        <p:spPr>
          <a:xfrm>
            <a:off x="8094226" y="1599800"/>
            <a:ext cx="1714071" cy="2199725"/>
          </a:xfrm>
          <a:prstGeom prst="roundRect">
            <a:avLst>
              <a:gd name="adj" fmla="val 5335"/>
            </a:avLst>
          </a:prstGeom>
          <a:solidFill>
            <a:srgbClr val="002948"/>
          </a:solidFill>
        </p:spPr>
      </p:sp>
      <p:pic>
        <p:nvPicPr>
          <p:cNvPr id="20" name="Object 19" descr="preencoded.png"/>
          <p:cNvPicPr>
            <a:picLocks noChangeAspect="1"/>
          </p:cNvPicPr>
          <p:nvPr/>
        </p:nvPicPr>
        <p:blipFill>
          <a:blip r:embed="rId7"/>
          <a:srcRect l="-251" t="-20609" r="-251" b="-20609"/>
          <a:stretch/>
        </p:blipFill>
        <p:spPr>
          <a:xfrm>
            <a:off x="8094226" y="1599800"/>
            <a:ext cx="1714071" cy="2199725"/>
          </a:xfrm>
          <a:prstGeom prst="rect">
            <a:avLst/>
          </a:prstGeom>
        </p:spPr>
      </p:pic>
      <p:sp>
        <p:nvSpPr>
          <p:cNvPr id="21" name="Object 20"/>
          <p:cNvSpPr/>
          <p:nvPr/>
        </p:nvSpPr>
        <p:spPr>
          <a:xfrm>
            <a:off x="8008522" y="3926057"/>
            <a:ext cx="1885479" cy="511841"/>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Blockchain Applications</a:t>
            </a:r>
            <a:endParaRPr lang="en-US" dirty="0">
              <a:latin typeface="Sitka Text Semibold" pitchFamily="2" charset="0"/>
              <a:cs typeface="Arial" panose="020B0604020202020204" pitchFamily="34" charset="0"/>
            </a:endParaRPr>
          </a:p>
        </p:txBody>
      </p:sp>
      <p:sp>
        <p:nvSpPr>
          <p:cNvPr id="22" name="Object 21"/>
          <p:cNvSpPr/>
          <p:nvPr/>
        </p:nvSpPr>
        <p:spPr>
          <a:xfrm>
            <a:off x="8008522" y="4510984"/>
            <a:ext cx="1885479" cy="1919760"/>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Blockchain technology is enabling new financial services like cryptocurrencies and smart contracts, revolutionizing the way we transfer and secure digital assets.</a:t>
            </a:r>
            <a:endParaRPr lang="en-US" dirty="0">
              <a:latin typeface="Sitka Text Semibold" pitchFamily="2" charset="0"/>
              <a:cs typeface="Arial" panose="020B0604020202020204" pitchFamily="34" charset="0"/>
            </a:endParaRPr>
          </a:p>
        </p:txBody>
      </p:sp>
      <p:sp>
        <p:nvSpPr>
          <p:cNvPr id="23" name="Object 22"/>
          <p:cNvSpPr/>
          <p:nvPr/>
        </p:nvSpPr>
        <p:spPr>
          <a:xfrm>
            <a:off x="9998750" y="1599800"/>
            <a:ext cx="1714071" cy="2199725"/>
          </a:xfrm>
          <a:prstGeom prst="roundRect">
            <a:avLst>
              <a:gd name="adj" fmla="val 5335"/>
            </a:avLst>
          </a:prstGeom>
          <a:solidFill>
            <a:srgbClr val="E74C3C"/>
          </a:solidFill>
        </p:spPr>
      </p:sp>
      <p:pic>
        <p:nvPicPr>
          <p:cNvPr id="24" name="Object 23" descr="preencoded.png"/>
          <p:cNvPicPr>
            <a:picLocks noChangeAspect="1"/>
          </p:cNvPicPr>
          <p:nvPr/>
        </p:nvPicPr>
        <p:blipFill>
          <a:blip r:embed="rId8"/>
          <a:srcRect l="-5617" t="-25217" r="-5617" b="-25217"/>
          <a:stretch/>
        </p:blipFill>
        <p:spPr>
          <a:xfrm>
            <a:off x="9998750" y="1599800"/>
            <a:ext cx="1714071" cy="2199725"/>
          </a:xfrm>
          <a:prstGeom prst="rect">
            <a:avLst/>
          </a:prstGeom>
        </p:spPr>
      </p:pic>
      <p:sp>
        <p:nvSpPr>
          <p:cNvPr id="25" name="Object 24"/>
          <p:cNvSpPr/>
          <p:nvPr/>
        </p:nvSpPr>
        <p:spPr>
          <a:xfrm>
            <a:off x="9913046" y="3926057"/>
            <a:ext cx="1885479" cy="255920"/>
          </a:xfrm>
          <a:prstGeom prst="rect">
            <a:avLst/>
          </a:prstGeom>
          <a:noFill/>
        </p:spPr>
        <p:txBody>
          <a:bodyPr wrap="square" lIns="0" tIns="0" rIns="0" bIns="0" rtlCol="0" anchor="t"/>
          <a:lstStyle/>
          <a:p>
            <a:pPr algn="ctr">
              <a:lnSpc>
                <a:spcPts val="2016"/>
              </a:lnSpc>
              <a:buNone/>
            </a:pPr>
            <a:r>
              <a:rPr lang="en-US" sz="1440" dirty="0" smtClean="0">
                <a:solidFill>
                  <a:srgbClr val="333333"/>
                </a:solidFill>
                <a:latin typeface="Sitka Text Semibold" pitchFamily="2" charset="0"/>
                <a:ea typeface="Montserrat" pitchFamily="34" charset="-122"/>
                <a:cs typeface="Arial" panose="020B0604020202020204" pitchFamily="34" charset="0"/>
              </a:rPr>
              <a:t>Robo-Advisors</a:t>
            </a:r>
            <a:endParaRPr lang="en-US" dirty="0">
              <a:latin typeface="Sitka Text Semibold" pitchFamily="2" charset="0"/>
              <a:cs typeface="Arial" panose="020B0604020202020204" pitchFamily="34" charset="0"/>
            </a:endParaRPr>
          </a:p>
        </p:txBody>
      </p:sp>
      <p:sp>
        <p:nvSpPr>
          <p:cNvPr id="26" name="Object 25"/>
          <p:cNvSpPr/>
          <p:nvPr/>
        </p:nvSpPr>
        <p:spPr>
          <a:xfrm>
            <a:off x="9913046" y="4255063"/>
            <a:ext cx="1885479" cy="1919760"/>
          </a:xfrm>
          <a:prstGeom prst="rect">
            <a:avLst/>
          </a:prstGeom>
          <a:noFill/>
        </p:spPr>
        <p:txBody>
          <a:bodyPr wrap="square" lIns="0" tIns="0" rIns="0" bIns="0" rtlCol="0" anchor="t"/>
          <a:lstStyle/>
          <a:p>
            <a:pPr algn="ctr">
              <a:lnSpc>
                <a:spcPts val="1680"/>
              </a:lnSpc>
              <a:spcBef>
                <a:spcPts val="564"/>
              </a:spcBef>
              <a:buNone/>
            </a:pPr>
            <a:r>
              <a:rPr lang="en-US" sz="1200" dirty="0" smtClean="0">
                <a:solidFill>
                  <a:srgbClr val="000000">
                    <a:alpha val="60000"/>
                  </a:srgbClr>
                </a:solidFill>
                <a:latin typeface="Sitka Text Semibold" pitchFamily="2" charset="0"/>
                <a:ea typeface="Montserrat" pitchFamily="34" charset="-122"/>
                <a:cs typeface="Arial" panose="020B0604020202020204" pitchFamily="34" charset="0"/>
              </a:rPr>
              <a:t>Robo-advisors like Betterment and Wealthfront are providing automated, algorithm-driven financial planning and investment management services to customers.</a:t>
            </a:r>
            <a:endParaRPr lang="en-US" dirty="0">
              <a:latin typeface="Sitka Text Semibold" pitchFamily="2" charset="0"/>
              <a:cs typeface="Arial" panose="020B0604020202020204" pitchFamily="34" charset="0"/>
            </a:endParaRPr>
          </a:p>
        </p:txBody>
      </p:sp>
    </p:spTree>
    <p:extLst>
      <p:ext uri="{BB962C8B-B14F-4D97-AF65-F5344CB8AC3E}">
        <p14:creationId xmlns:p14="http://schemas.microsoft.com/office/powerpoint/2010/main" val="37146624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0" y="353826"/>
            <a:ext cx="12188952" cy="563739"/>
          </a:xfrm>
          <a:prstGeom prst="rect">
            <a:avLst/>
          </a:prstGeom>
          <a:noFill/>
        </p:spPr>
        <p:txBody>
          <a:bodyPr wrap="square" lIns="0" tIns="0" rIns="0" bIns="0" rtlCol="0" anchor="t"/>
          <a:lstStyle/>
          <a:p>
            <a:pPr algn="ctr">
              <a:lnSpc>
                <a:spcPts val="4440"/>
              </a:lnSpc>
              <a:buNone/>
            </a:pPr>
            <a:r>
              <a:rPr lang="en-US" sz="3750" dirty="0" smtClean="0">
                <a:solidFill>
                  <a:srgbClr val="1B2F35">
                    <a:alpha val="90000"/>
                  </a:srgbClr>
                </a:solidFill>
                <a:latin typeface="Sitka Text Semibold" pitchFamily="2" charset="0"/>
                <a:ea typeface="Trocchi" pitchFamily="34" charset="-122"/>
                <a:cs typeface="Arial" panose="020B0604020202020204" pitchFamily="34" charset="0"/>
              </a:rPr>
              <a:t>Opportunities for CBG</a:t>
            </a:r>
            <a:endParaRPr lang="en-US" dirty="0">
              <a:latin typeface="Sitka Text Semibold" pitchFamily="2" charset="0"/>
              <a:cs typeface="Arial" panose="020B0604020202020204" pitchFamily="34" charset="0"/>
            </a:endParaRPr>
          </a:p>
        </p:txBody>
      </p:sp>
      <p:sp>
        <p:nvSpPr>
          <p:cNvPr id="3" name="Object 2"/>
          <p:cNvSpPr/>
          <p:nvPr/>
        </p:nvSpPr>
        <p:spPr>
          <a:xfrm>
            <a:off x="476131" y="1599800"/>
            <a:ext cx="3618595" cy="2294951"/>
          </a:xfrm>
          <a:prstGeom prst="rect">
            <a:avLst/>
          </a:prstGeom>
          <a:solidFill>
            <a:srgbClr val="FFA300"/>
          </a:solidFill>
        </p:spPr>
      </p:sp>
      <p:sp>
        <p:nvSpPr>
          <p:cNvPr id="4" name="Object 3"/>
          <p:cNvSpPr/>
          <p:nvPr/>
        </p:nvSpPr>
        <p:spPr>
          <a:xfrm>
            <a:off x="761810" y="1808464"/>
            <a:ext cx="3456711" cy="308295"/>
          </a:xfrm>
          <a:prstGeom prst="rect">
            <a:avLst/>
          </a:prstGeom>
          <a:noFill/>
        </p:spPr>
        <p:txBody>
          <a:bodyPr wrap="square" lIns="0" tIns="0" rIns="0" bIns="0" rtlCol="0" anchor="t"/>
          <a:lstStyle/>
          <a:p>
            <a:pPr algn="l">
              <a:lnSpc>
                <a:spcPts val="2428"/>
              </a:lnSpc>
              <a:buNone/>
            </a:pPr>
            <a:r>
              <a:rPr lang="en-US" sz="1734" dirty="0" smtClean="0">
                <a:solidFill>
                  <a:srgbClr val="1B2F35">
                    <a:alpha val="90000"/>
                  </a:srgbClr>
                </a:solidFill>
                <a:latin typeface="Sitka Text Semibold" pitchFamily="2" charset="0"/>
                <a:ea typeface="Montserrat" pitchFamily="34" charset="-122"/>
                <a:cs typeface="Arial" panose="020B0604020202020204" pitchFamily="34" charset="0"/>
              </a:rPr>
              <a:t>Fintech Partnerships</a:t>
            </a:r>
            <a:endParaRPr lang="en-US" dirty="0">
              <a:latin typeface="Sitka Text Semibold" pitchFamily="2" charset="0"/>
              <a:cs typeface="Arial" panose="020B0604020202020204" pitchFamily="34" charset="0"/>
            </a:endParaRPr>
          </a:p>
        </p:txBody>
      </p:sp>
      <p:sp>
        <p:nvSpPr>
          <p:cNvPr id="5" name="Object 4"/>
          <p:cNvSpPr/>
          <p:nvPr/>
        </p:nvSpPr>
        <p:spPr>
          <a:xfrm>
            <a:off x="683429" y="2225793"/>
            <a:ext cx="3218007" cy="1359830"/>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1C2F35">
                    <a:alpha val="70000"/>
                  </a:srgbClr>
                </a:solidFill>
                <a:latin typeface="Sitka Text Semibold" pitchFamily="2" charset="0"/>
                <a:ea typeface="Montserrat" pitchFamily="34" charset="-122"/>
                <a:cs typeface="Arial" panose="020B0604020202020204" pitchFamily="34" charset="0"/>
              </a:rPr>
              <a:t>CBG can collaborate with fintech companies to offer innovative financial services, such as digital lending, mobile payments, and wealth management, to its existing customer base.</a:t>
            </a:r>
            <a:endParaRPr lang="en-US" dirty="0">
              <a:latin typeface="Sitka Text Semibold" pitchFamily="2" charset="0"/>
              <a:cs typeface="Arial" panose="020B0604020202020204" pitchFamily="34" charset="0"/>
            </a:endParaRPr>
          </a:p>
        </p:txBody>
      </p:sp>
      <p:sp>
        <p:nvSpPr>
          <p:cNvPr id="6" name="Object 5"/>
          <p:cNvSpPr/>
          <p:nvPr/>
        </p:nvSpPr>
        <p:spPr>
          <a:xfrm>
            <a:off x="4285178" y="1599800"/>
            <a:ext cx="3618595" cy="2294951"/>
          </a:xfrm>
          <a:prstGeom prst="rect">
            <a:avLst/>
          </a:prstGeom>
          <a:solidFill>
            <a:srgbClr val="A68118"/>
          </a:solidFill>
        </p:spPr>
      </p:sp>
      <p:sp>
        <p:nvSpPr>
          <p:cNvPr id="7" name="Object 6"/>
          <p:cNvSpPr/>
          <p:nvPr/>
        </p:nvSpPr>
        <p:spPr>
          <a:xfrm>
            <a:off x="4570857" y="1808464"/>
            <a:ext cx="3456711" cy="308295"/>
          </a:xfrm>
          <a:prstGeom prst="rect">
            <a:avLst/>
          </a:prstGeom>
          <a:noFill/>
        </p:spPr>
        <p:txBody>
          <a:bodyPr wrap="square" lIns="0" tIns="0" rIns="0" bIns="0" rtlCol="0" anchor="t"/>
          <a:lstStyle/>
          <a:p>
            <a:pPr algn="l">
              <a:lnSpc>
                <a:spcPts val="2428"/>
              </a:lnSpc>
              <a:buNone/>
            </a:pPr>
            <a:r>
              <a:rPr lang="en-US" sz="1734" dirty="0" smtClean="0">
                <a:solidFill>
                  <a:srgbClr val="FDFDFD"/>
                </a:solidFill>
                <a:latin typeface="Sitka Text Semibold" pitchFamily="2" charset="0"/>
                <a:ea typeface="Montserrat" pitchFamily="34" charset="-122"/>
                <a:cs typeface="Arial" panose="020B0604020202020204" pitchFamily="34" charset="0"/>
              </a:rPr>
              <a:t>Integrated Solutions</a:t>
            </a:r>
            <a:endParaRPr lang="en-US" dirty="0">
              <a:latin typeface="Sitka Text Semibold" pitchFamily="2" charset="0"/>
              <a:cs typeface="Arial" panose="020B0604020202020204" pitchFamily="34" charset="0"/>
            </a:endParaRPr>
          </a:p>
        </p:txBody>
      </p:sp>
      <p:sp>
        <p:nvSpPr>
          <p:cNvPr id="8" name="Object 7"/>
          <p:cNvSpPr/>
          <p:nvPr/>
        </p:nvSpPr>
        <p:spPr>
          <a:xfrm>
            <a:off x="4422427" y="2202727"/>
            <a:ext cx="3153646" cy="1133192"/>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FFFFFF">
                    <a:alpha val="80000"/>
                  </a:srgbClr>
                </a:solidFill>
                <a:latin typeface="Sitka Text Semibold" pitchFamily="2" charset="0"/>
                <a:ea typeface="Montserrat" pitchFamily="34" charset="-122"/>
                <a:cs typeface="Arial" panose="020B0604020202020204" pitchFamily="34" charset="0"/>
              </a:rPr>
              <a:t>By integrating fintech solutions into its existing banking platform, CBG can provide a seamless and enhanced customer experience, catering to the evolving digital needs of its clients.</a:t>
            </a:r>
            <a:endParaRPr lang="en-US" dirty="0">
              <a:latin typeface="Sitka Text Semibold" pitchFamily="2" charset="0"/>
              <a:cs typeface="Arial" panose="020B0604020202020204" pitchFamily="34" charset="0"/>
            </a:endParaRPr>
          </a:p>
        </p:txBody>
      </p:sp>
      <p:sp>
        <p:nvSpPr>
          <p:cNvPr id="9" name="Object 8"/>
          <p:cNvSpPr/>
          <p:nvPr/>
        </p:nvSpPr>
        <p:spPr>
          <a:xfrm>
            <a:off x="8094226" y="1599800"/>
            <a:ext cx="3618595" cy="2294951"/>
          </a:xfrm>
          <a:prstGeom prst="rect">
            <a:avLst/>
          </a:prstGeom>
          <a:solidFill>
            <a:srgbClr val="FDD16E"/>
          </a:solidFill>
        </p:spPr>
      </p:sp>
      <p:sp>
        <p:nvSpPr>
          <p:cNvPr id="10" name="Object 9"/>
          <p:cNvSpPr/>
          <p:nvPr/>
        </p:nvSpPr>
        <p:spPr>
          <a:xfrm>
            <a:off x="8379905" y="1808464"/>
            <a:ext cx="3456711" cy="308295"/>
          </a:xfrm>
          <a:prstGeom prst="rect">
            <a:avLst/>
          </a:prstGeom>
          <a:noFill/>
        </p:spPr>
        <p:txBody>
          <a:bodyPr wrap="square" lIns="0" tIns="0" rIns="0" bIns="0" rtlCol="0" anchor="t"/>
          <a:lstStyle/>
          <a:p>
            <a:pPr algn="l">
              <a:lnSpc>
                <a:spcPts val="2428"/>
              </a:lnSpc>
              <a:buNone/>
            </a:pPr>
            <a:r>
              <a:rPr lang="en-US" sz="1734" dirty="0" smtClean="0">
                <a:solidFill>
                  <a:srgbClr val="1B2F35">
                    <a:alpha val="90000"/>
                  </a:srgbClr>
                </a:solidFill>
                <a:latin typeface="Sitka Text Semibold" pitchFamily="2" charset="0"/>
                <a:ea typeface="Montserrat" pitchFamily="34" charset="-122"/>
                <a:cs typeface="Arial" panose="020B0604020202020204" pitchFamily="34" charset="0"/>
              </a:rPr>
              <a:t>Cross-Selling Opportunities</a:t>
            </a:r>
            <a:endParaRPr lang="en-US" dirty="0">
              <a:latin typeface="Sitka Text Semibold" pitchFamily="2" charset="0"/>
              <a:cs typeface="Arial" panose="020B0604020202020204" pitchFamily="34" charset="0"/>
            </a:endParaRPr>
          </a:p>
        </p:txBody>
      </p:sp>
      <p:sp>
        <p:nvSpPr>
          <p:cNvPr id="11" name="Object 10"/>
          <p:cNvSpPr/>
          <p:nvPr/>
        </p:nvSpPr>
        <p:spPr>
          <a:xfrm>
            <a:off x="8306629" y="2197620"/>
            <a:ext cx="3167661" cy="1359830"/>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1C2F35">
                    <a:alpha val="70000"/>
                  </a:srgbClr>
                </a:solidFill>
                <a:latin typeface="Sitka Text Semibold" pitchFamily="2" charset="0"/>
                <a:ea typeface="Montserrat" pitchFamily="34" charset="-122"/>
                <a:cs typeface="Arial" panose="020B0604020202020204" pitchFamily="34" charset="0"/>
              </a:rPr>
              <a:t>Leveraging its extensive customer base, CBG can cross-sell fintech-powered products and services, such as peer-to-peer lending, cryptocurrency trading, or robo-advisory services, to its existing clients.</a:t>
            </a:r>
            <a:endParaRPr lang="en-US" dirty="0">
              <a:latin typeface="Sitka Text Semibold" pitchFamily="2" charset="0"/>
              <a:cs typeface="Arial" panose="020B0604020202020204" pitchFamily="34" charset="0"/>
            </a:endParaRPr>
          </a:p>
        </p:txBody>
      </p:sp>
      <p:sp>
        <p:nvSpPr>
          <p:cNvPr id="12" name="Object 11"/>
          <p:cNvSpPr/>
          <p:nvPr/>
        </p:nvSpPr>
        <p:spPr>
          <a:xfrm>
            <a:off x="476131" y="4085203"/>
            <a:ext cx="5523119" cy="2294951"/>
          </a:xfrm>
          <a:prstGeom prst="rect">
            <a:avLst/>
          </a:prstGeom>
          <a:solidFill>
            <a:srgbClr val="F87C57"/>
          </a:solidFill>
        </p:spPr>
      </p:sp>
      <p:sp>
        <p:nvSpPr>
          <p:cNvPr id="13" name="Object 12"/>
          <p:cNvSpPr/>
          <p:nvPr/>
        </p:nvSpPr>
        <p:spPr>
          <a:xfrm>
            <a:off x="761810" y="4293868"/>
            <a:ext cx="5551687" cy="308295"/>
          </a:xfrm>
          <a:prstGeom prst="rect">
            <a:avLst/>
          </a:prstGeom>
          <a:noFill/>
        </p:spPr>
        <p:txBody>
          <a:bodyPr wrap="square" lIns="0" tIns="0" rIns="0" bIns="0" rtlCol="0" anchor="t"/>
          <a:lstStyle/>
          <a:p>
            <a:pPr algn="l">
              <a:lnSpc>
                <a:spcPts val="2428"/>
              </a:lnSpc>
              <a:buNone/>
            </a:pPr>
            <a:r>
              <a:rPr lang="en-US" sz="1734" dirty="0" smtClean="0">
                <a:solidFill>
                  <a:srgbClr val="1B2F35">
                    <a:alpha val="90000"/>
                  </a:srgbClr>
                </a:solidFill>
                <a:latin typeface="Sitka Text Semibold" pitchFamily="2" charset="0"/>
                <a:ea typeface="Montserrat" pitchFamily="34" charset="-122"/>
                <a:cs typeface="Arial" panose="020B0604020202020204" pitchFamily="34" charset="0"/>
              </a:rPr>
              <a:t>Data-Driven Insights</a:t>
            </a:r>
            <a:endParaRPr lang="en-US" dirty="0">
              <a:latin typeface="Sitka Text Semibold" pitchFamily="2" charset="0"/>
              <a:cs typeface="Arial" panose="020B0604020202020204" pitchFamily="34" charset="0"/>
            </a:endParaRPr>
          </a:p>
        </p:txBody>
      </p:sp>
      <p:sp>
        <p:nvSpPr>
          <p:cNvPr id="14" name="Object 13"/>
          <p:cNvSpPr/>
          <p:nvPr/>
        </p:nvSpPr>
        <p:spPr>
          <a:xfrm>
            <a:off x="683429" y="4711197"/>
            <a:ext cx="5029390" cy="906553"/>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1C2F35">
                    <a:alpha val="70000"/>
                  </a:srgbClr>
                </a:solidFill>
                <a:latin typeface="Sitka Text Semibold" pitchFamily="2" charset="0"/>
                <a:ea typeface="Montserrat" pitchFamily="34" charset="-122"/>
                <a:cs typeface="Arial" panose="020B0604020202020204" pitchFamily="34" charset="0"/>
              </a:rPr>
              <a:t>By analyzing customer data and behavior patterns, CBG can work with fintech partners to develop personalized financial products and services, tailored to the specific needs of its customer segments.</a:t>
            </a:r>
            <a:endParaRPr lang="en-US" dirty="0">
              <a:latin typeface="Sitka Text Semibold" pitchFamily="2" charset="0"/>
              <a:cs typeface="Arial" panose="020B0604020202020204" pitchFamily="34" charset="0"/>
            </a:endParaRPr>
          </a:p>
        </p:txBody>
      </p:sp>
      <p:sp>
        <p:nvSpPr>
          <p:cNvPr id="15" name="Object 14"/>
          <p:cNvSpPr/>
          <p:nvPr/>
        </p:nvSpPr>
        <p:spPr>
          <a:xfrm>
            <a:off x="6189702" y="4085203"/>
            <a:ext cx="5523119" cy="2294951"/>
          </a:xfrm>
          <a:prstGeom prst="rect">
            <a:avLst/>
          </a:prstGeom>
          <a:solidFill>
            <a:srgbClr val="3D4176"/>
          </a:solidFill>
        </p:spPr>
      </p:sp>
      <p:sp>
        <p:nvSpPr>
          <p:cNvPr id="16" name="Object 15"/>
          <p:cNvSpPr/>
          <p:nvPr/>
        </p:nvSpPr>
        <p:spPr>
          <a:xfrm>
            <a:off x="6475381" y="4293868"/>
            <a:ext cx="5551687" cy="308295"/>
          </a:xfrm>
          <a:prstGeom prst="rect">
            <a:avLst/>
          </a:prstGeom>
          <a:noFill/>
        </p:spPr>
        <p:txBody>
          <a:bodyPr wrap="square" lIns="0" tIns="0" rIns="0" bIns="0" rtlCol="0" anchor="t"/>
          <a:lstStyle/>
          <a:p>
            <a:pPr algn="l">
              <a:lnSpc>
                <a:spcPts val="2428"/>
              </a:lnSpc>
              <a:buNone/>
            </a:pPr>
            <a:r>
              <a:rPr lang="en-US" sz="1734" dirty="0" smtClean="0">
                <a:solidFill>
                  <a:srgbClr val="FDFDFD"/>
                </a:solidFill>
                <a:latin typeface="Sitka Text Semibold" pitchFamily="2" charset="0"/>
                <a:ea typeface="Montserrat" pitchFamily="34" charset="-122"/>
                <a:cs typeface="Arial" panose="020B0604020202020204" pitchFamily="34" charset="0"/>
              </a:rPr>
              <a:t>Regulatory Compliance</a:t>
            </a:r>
            <a:endParaRPr lang="en-US" dirty="0">
              <a:latin typeface="Sitka Text Semibold" pitchFamily="2" charset="0"/>
              <a:cs typeface="Arial" panose="020B0604020202020204" pitchFamily="34" charset="0"/>
            </a:endParaRPr>
          </a:p>
        </p:txBody>
      </p:sp>
      <p:sp>
        <p:nvSpPr>
          <p:cNvPr id="17" name="Object 16"/>
          <p:cNvSpPr/>
          <p:nvPr/>
        </p:nvSpPr>
        <p:spPr>
          <a:xfrm>
            <a:off x="6428231" y="4737183"/>
            <a:ext cx="5046059" cy="906553"/>
          </a:xfrm>
          <a:prstGeom prst="rect">
            <a:avLst/>
          </a:prstGeom>
          <a:noFill/>
        </p:spPr>
        <p:txBody>
          <a:bodyPr wrap="square" lIns="0" tIns="0" rIns="0" bIns="0" rtlCol="0" anchor="t"/>
          <a:lstStyle/>
          <a:p>
            <a:pPr algn="l">
              <a:lnSpc>
                <a:spcPts val="1785"/>
              </a:lnSpc>
              <a:spcBef>
                <a:spcPts val="842"/>
              </a:spcBef>
              <a:buNone/>
            </a:pPr>
            <a:r>
              <a:rPr lang="en-US" sz="1275" dirty="0" smtClean="0">
                <a:solidFill>
                  <a:srgbClr val="FFFFFF">
                    <a:alpha val="80000"/>
                  </a:srgbClr>
                </a:solidFill>
                <a:latin typeface="Sitka Text Semibold" pitchFamily="2" charset="0"/>
                <a:ea typeface="Montserrat" pitchFamily="34" charset="-122"/>
                <a:cs typeface="Arial" panose="020B0604020202020204" pitchFamily="34" charset="0"/>
              </a:rPr>
              <a:t>CBG's existing regulatory expertise and compliance framework can help fintech partners navigate the complex regulatory landscape, ensuring the delivery of compliant and secure financial services.</a:t>
            </a:r>
            <a:endParaRPr lang="en-US" dirty="0">
              <a:latin typeface="Sitka Text Semibold" pitchFamily="2" charset="0"/>
              <a:cs typeface="Arial" panose="020B0604020202020204" pitchFamily="34" charset="0"/>
            </a:endParaRPr>
          </a:p>
        </p:txBody>
      </p:sp>
    </p:spTree>
    <p:extLst>
      <p:ext uri="{BB962C8B-B14F-4D97-AF65-F5344CB8AC3E}">
        <p14:creationId xmlns:p14="http://schemas.microsoft.com/office/powerpoint/2010/main" val="19999232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1973396" y="379952"/>
            <a:ext cx="8242160" cy="1127478"/>
          </a:xfrm>
          <a:prstGeom prst="rect">
            <a:avLst/>
          </a:prstGeom>
          <a:noFill/>
        </p:spPr>
        <p:txBody>
          <a:bodyPr wrap="square" lIns="0" tIns="0" rIns="0" bIns="0" rtlCol="0" anchor="t"/>
          <a:lstStyle/>
          <a:p>
            <a:pPr algn="ctr">
              <a:lnSpc>
                <a:spcPts val="4440"/>
              </a:lnSpc>
              <a:buNone/>
            </a:pPr>
            <a:r>
              <a:rPr lang="en-US" sz="3750" dirty="0" smtClean="0">
                <a:solidFill>
                  <a:srgbClr val="1B2F35">
                    <a:alpha val="90000"/>
                  </a:srgbClr>
                </a:solidFill>
                <a:latin typeface="Sitka Text Semibold" pitchFamily="2" charset="0"/>
                <a:ea typeface="Trocchi" pitchFamily="34" charset="-122"/>
                <a:cs typeface="Arial" panose="020B0604020202020204" pitchFamily="34" charset="0"/>
              </a:rPr>
              <a:t>Banks and Fintech: Partnership or Competition?</a:t>
            </a:r>
            <a:endParaRPr lang="en-US" dirty="0">
              <a:latin typeface="Sitka Text Semibold" pitchFamily="2" charset="0"/>
              <a:cs typeface="Arial" panose="020B0604020202020204" pitchFamily="34" charset="0"/>
            </a:endParaRPr>
          </a:p>
        </p:txBody>
      </p:sp>
      <p:sp>
        <p:nvSpPr>
          <p:cNvPr id="3" name="Object 2"/>
          <p:cNvSpPr/>
          <p:nvPr/>
        </p:nvSpPr>
        <p:spPr>
          <a:xfrm>
            <a:off x="0" y="1611227"/>
            <a:ext cx="12188952" cy="266633"/>
          </a:xfrm>
          <a:prstGeom prst="rect">
            <a:avLst/>
          </a:prstGeom>
          <a:noFill/>
        </p:spPr>
        <p:txBody>
          <a:bodyPr wrap="square" lIns="0" tIns="0" rIns="0" bIns="0" rtlCol="0" anchor="t"/>
          <a:lstStyle/>
          <a:p>
            <a:pPr algn="ctr">
              <a:lnSpc>
                <a:spcPts val="2100"/>
              </a:lnSpc>
              <a:spcBef>
                <a:spcPts val="801"/>
              </a:spcBef>
              <a:buNone/>
            </a:pPr>
            <a:r>
              <a:rPr lang="en-US" sz="1500" dirty="0" smtClean="0">
                <a:solidFill>
                  <a:srgbClr val="1C2F35">
                    <a:alpha val="70000"/>
                  </a:srgbClr>
                </a:solidFill>
                <a:latin typeface="Sitka Text Semibold" pitchFamily="2" charset="0"/>
                <a:ea typeface="Montserrat" pitchFamily="34" charset="-122"/>
                <a:cs typeface="Arial" panose="020B0604020202020204" pitchFamily="34" charset="0"/>
              </a:rPr>
              <a:t>Percentage of consumers using fintech services in various countries</a:t>
            </a:r>
            <a:endParaRPr lang="en-US" dirty="0">
              <a:latin typeface="Sitka Text Semibold" pitchFamily="2" charset="0"/>
              <a:cs typeface="Arial" panose="020B0604020202020204" pitchFamily="34" charset="0"/>
            </a:endParaRPr>
          </a:p>
        </p:txBody>
      </p:sp>
      <p:sp>
        <p:nvSpPr>
          <p:cNvPr id="4" name="Object 3"/>
          <p:cNvSpPr/>
          <p:nvPr/>
        </p:nvSpPr>
        <p:spPr>
          <a:xfrm>
            <a:off x="476131" y="2294951"/>
            <a:ext cx="2018795" cy="3761435"/>
          </a:xfrm>
          <a:prstGeom prst="rect">
            <a:avLst/>
          </a:prstGeom>
          <a:solidFill>
            <a:srgbClr val="FFA300"/>
          </a:solidFill>
        </p:spPr>
      </p:sp>
      <p:sp>
        <p:nvSpPr>
          <p:cNvPr id="5" name="Object 4"/>
          <p:cNvSpPr/>
          <p:nvPr/>
        </p:nvSpPr>
        <p:spPr>
          <a:xfrm>
            <a:off x="375191" y="6182917"/>
            <a:ext cx="2220675" cy="255920"/>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China</a:t>
            </a:r>
            <a:endParaRPr lang="en-US" dirty="0">
              <a:latin typeface="Sitka Text Semibold" pitchFamily="2" charset="0"/>
              <a:cs typeface="Arial" panose="020B0604020202020204" pitchFamily="34" charset="0"/>
            </a:endParaRPr>
          </a:p>
        </p:txBody>
      </p:sp>
      <p:sp>
        <p:nvSpPr>
          <p:cNvPr id="6" name="Object 5"/>
          <p:cNvSpPr/>
          <p:nvPr/>
        </p:nvSpPr>
        <p:spPr>
          <a:xfrm>
            <a:off x="1037334" y="3955934"/>
            <a:ext cx="896388" cy="450896"/>
          </a:xfrm>
          <a:prstGeom prst="rect">
            <a:avLst/>
          </a:prstGeom>
          <a:noFill/>
        </p:spPr>
        <p:txBody>
          <a:bodyPr wrap="square" lIns="0" tIns="0" rIns="0" bIns="0" rtlCol="0" anchor="t"/>
          <a:lstStyle/>
          <a:p>
            <a:pPr algn="ctr">
              <a:lnSpc>
                <a:spcPts val="3552"/>
              </a:lnSpc>
              <a:buNone/>
            </a:pPr>
            <a:r>
              <a:rPr lang="en-US" sz="3000" dirty="0" smtClean="0">
                <a:solidFill>
                  <a:srgbClr val="1B2F35">
                    <a:alpha val="90000"/>
                  </a:srgbClr>
                </a:solidFill>
                <a:latin typeface="Sitka Text Semibold" pitchFamily="2" charset="0"/>
                <a:ea typeface="Trocchi" pitchFamily="34" charset="-122"/>
                <a:cs typeface="Arial" panose="020B0604020202020204" pitchFamily="34" charset="0"/>
              </a:rPr>
              <a:t>87%</a:t>
            </a:r>
            <a:endParaRPr lang="en-US" dirty="0">
              <a:latin typeface="Sitka Text Semibold" pitchFamily="2" charset="0"/>
              <a:cs typeface="Arial" panose="020B0604020202020204" pitchFamily="34" charset="0"/>
            </a:endParaRPr>
          </a:p>
        </p:txBody>
      </p:sp>
      <p:sp>
        <p:nvSpPr>
          <p:cNvPr id="7" name="Object 6"/>
          <p:cNvSpPr/>
          <p:nvPr/>
        </p:nvSpPr>
        <p:spPr>
          <a:xfrm>
            <a:off x="2780604" y="3199142"/>
            <a:ext cx="2018796" cy="2857244"/>
          </a:xfrm>
          <a:prstGeom prst="rect">
            <a:avLst/>
          </a:prstGeom>
          <a:solidFill>
            <a:srgbClr val="A68118"/>
          </a:solidFill>
        </p:spPr>
      </p:sp>
      <p:sp>
        <p:nvSpPr>
          <p:cNvPr id="8" name="Object 7"/>
          <p:cNvSpPr/>
          <p:nvPr/>
        </p:nvSpPr>
        <p:spPr>
          <a:xfrm>
            <a:off x="2679665" y="6182917"/>
            <a:ext cx="2220675" cy="255920"/>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India</a:t>
            </a:r>
            <a:endParaRPr lang="en-US" dirty="0">
              <a:latin typeface="Sitka Text Semibold" pitchFamily="2" charset="0"/>
              <a:cs typeface="Arial" panose="020B0604020202020204" pitchFamily="34" charset="0"/>
            </a:endParaRPr>
          </a:p>
        </p:txBody>
      </p:sp>
      <p:sp>
        <p:nvSpPr>
          <p:cNvPr id="9" name="Object 8"/>
          <p:cNvSpPr/>
          <p:nvPr/>
        </p:nvSpPr>
        <p:spPr>
          <a:xfrm>
            <a:off x="3369798" y="4402316"/>
            <a:ext cx="934499" cy="450896"/>
          </a:xfrm>
          <a:prstGeom prst="rect">
            <a:avLst/>
          </a:prstGeom>
          <a:noFill/>
        </p:spPr>
        <p:txBody>
          <a:bodyPr wrap="square" lIns="0" tIns="0" rIns="0" bIns="0" rtlCol="0" anchor="t"/>
          <a:lstStyle/>
          <a:p>
            <a:pPr algn="ctr">
              <a:lnSpc>
                <a:spcPts val="3552"/>
              </a:lnSpc>
              <a:buNone/>
            </a:pPr>
            <a:r>
              <a:rPr lang="en-US" sz="3000" dirty="0" smtClean="0">
                <a:solidFill>
                  <a:srgbClr val="FDFDFD"/>
                </a:solidFill>
                <a:latin typeface="Sitka Text Semibold" pitchFamily="2" charset="0"/>
                <a:ea typeface="Trocchi" pitchFamily="34" charset="-122"/>
                <a:cs typeface="Arial" panose="020B0604020202020204" pitchFamily="34" charset="0"/>
              </a:rPr>
              <a:t>72%</a:t>
            </a:r>
            <a:endParaRPr lang="en-US" dirty="0">
              <a:latin typeface="Sitka Text Semibold" pitchFamily="2" charset="0"/>
              <a:cs typeface="Arial" panose="020B0604020202020204" pitchFamily="34" charset="0"/>
            </a:endParaRPr>
          </a:p>
        </p:txBody>
      </p:sp>
      <p:sp>
        <p:nvSpPr>
          <p:cNvPr id="10" name="Object 9"/>
          <p:cNvSpPr/>
          <p:nvPr/>
        </p:nvSpPr>
        <p:spPr>
          <a:xfrm>
            <a:off x="5085078" y="3259421"/>
            <a:ext cx="2018795" cy="2796964"/>
          </a:xfrm>
          <a:prstGeom prst="rect">
            <a:avLst/>
          </a:prstGeom>
          <a:solidFill>
            <a:srgbClr val="FDD16E"/>
          </a:solidFill>
        </p:spPr>
      </p:sp>
      <p:sp>
        <p:nvSpPr>
          <p:cNvPr id="11" name="Object 10"/>
          <p:cNvSpPr/>
          <p:nvPr/>
        </p:nvSpPr>
        <p:spPr>
          <a:xfrm>
            <a:off x="4984139" y="6182917"/>
            <a:ext cx="2220675" cy="255920"/>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United Kingdom</a:t>
            </a:r>
            <a:endParaRPr lang="en-US" dirty="0">
              <a:latin typeface="Sitka Text Semibold" pitchFamily="2" charset="0"/>
              <a:cs typeface="Arial" panose="020B0604020202020204" pitchFamily="34" charset="0"/>
            </a:endParaRPr>
          </a:p>
        </p:txBody>
      </p:sp>
      <p:sp>
        <p:nvSpPr>
          <p:cNvPr id="12" name="Object 11"/>
          <p:cNvSpPr/>
          <p:nvPr/>
        </p:nvSpPr>
        <p:spPr>
          <a:xfrm>
            <a:off x="5712142" y="4438169"/>
            <a:ext cx="845411" cy="450896"/>
          </a:xfrm>
          <a:prstGeom prst="rect">
            <a:avLst/>
          </a:prstGeom>
          <a:noFill/>
        </p:spPr>
        <p:txBody>
          <a:bodyPr wrap="square" lIns="0" tIns="0" rIns="0" bIns="0" rtlCol="0" anchor="t"/>
          <a:lstStyle/>
          <a:p>
            <a:pPr algn="ctr">
              <a:lnSpc>
                <a:spcPts val="3552"/>
              </a:lnSpc>
              <a:buNone/>
            </a:pPr>
            <a:r>
              <a:rPr lang="en-US" sz="3000" dirty="0" smtClean="0">
                <a:solidFill>
                  <a:srgbClr val="1B2F35">
                    <a:alpha val="90000"/>
                  </a:srgbClr>
                </a:solidFill>
                <a:latin typeface="Sitka Text Semibold" pitchFamily="2" charset="0"/>
                <a:ea typeface="Trocchi" pitchFamily="34" charset="-122"/>
                <a:cs typeface="Arial" panose="020B0604020202020204" pitchFamily="34" charset="0"/>
              </a:rPr>
              <a:t>71%</a:t>
            </a:r>
            <a:endParaRPr lang="en-US" dirty="0">
              <a:latin typeface="Sitka Text Semibold" pitchFamily="2" charset="0"/>
              <a:cs typeface="Arial" panose="020B0604020202020204" pitchFamily="34" charset="0"/>
            </a:endParaRPr>
          </a:p>
        </p:txBody>
      </p:sp>
      <p:sp>
        <p:nvSpPr>
          <p:cNvPr id="13" name="Object 12"/>
          <p:cNvSpPr/>
          <p:nvPr/>
        </p:nvSpPr>
        <p:spPr>
          <a:xfrm>
            <a:off x="7389553" y="4766407"/>
            <a:ext cx="2018795" cy="1289979"/>
          </a:xfrm>
          <a:prstGeom prst="rect">
            <a:avLst/>
          </a:prstGeom>
          <a:solidFill>
            <a:srgbClr val="F87C57"/>
          </a:solidFill>
        </p:spPr>
      </p:sp>
      <p:sp>
        <p:nvSpPr>
          <p:cNvPr id="14" name="Object 13"/>
          <p:cNvSpPr/>
          <p:nvPr/>
        </p:nvSpPr>
        <p:spPr>
          <a:xfrm>
            <a:off x="7288612" y="6182917"/>
            <a:ext cx="2220675" cy="255920"/>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United States</a:t>
            </a:r>
            <a:endParaRPr lang="en-US" dirty="0">
              <a:latin typeface="Sitka Text Semibold" pitchFamily="2" charset="0"/>
              <a:cs typeface="Arial" panose="020B0604020202020204" pitchFamily="34" charset="0"/>
            </a:endParaRPr>
          </a:p>
        </p:txBody>
      </p:sp>
      <p:sp>
        <p:nvSpPr>
          <p:cNvPr id="15" name="Object 14"/>
          <p:cNvSpPr/>
          <p:nvPr/>
        </p:nvSpPr>
        <p:spPr>
          <a:xfrm>
            <a:off x="7974717" y="5184307"/>
            <a:ext cx="960277" cy="450896"/>
          </a:xfrm>
          <a:prstGeom prst="rect">
            <a:avLst/>
          </a:prstGeom>
          <a:noFill/>
        </p:spPr>
        <p:txBody>
          <a:bodyPr wrap="square" lIns="0" tIns="0" rIns="0" bIns="0" rtlCol="0" anchor="t"/>
          <a:lstStyle/>
          <a:p>
            <a:pPr algn="ctr">
              <a:lnSpc>
                <a:spcPts val="3552"/>
              </a:lnSpc>
              <a:buNone/>
            </a:pPr>
            <a:r>
              <a:rPr lang="en-US" sz="3000" dirty="0" smtClean="0">
                <a:solidFill>
                  <a:srgbClr val="1B2F35">
                    <a:alpha val="90000"/>
                  </a:srgbClr>
                </a:solidFill>
                <a:latin typeface="Sitka Text Semibold" pitchFamily="2" charset="0"/>
                <a:ea typeface="Trocchi" pitchFamily="34" charset="-122"/>
                <a:cs typeface="Arial" panose="020B0604020202020204" pitchFamily="34" charset="0"/>
              </a:rPr>
              <a:t>46%</a:t>
            </a:r>
            <a:endParaRPr lang="en-US" dirty="0">
              <a:latin typeface="Sitka Text Semibold" pitchFamily="2" charset="0"/>
              <a:cs typeface="Arial" panose="020B0604020202020204" pitchFamily="34" charset="0"/>
            </a:endParaRPr>
          </a:p>
        </p:txBody>
      </p:sp>
      <p:sp>
        <p:nvSpPr>
          <p:cNvPr id="16" name="Object 15"/>
          <p:cNvSpPr/>
          <p:nvPr/>
        </p:nvSpPr>
        <p:spPr>
          <a:xfrm>
            <a:off x="9694027" y="5429480"/>
            <a:ext cx="2018795" cy="626906"/>
          </a:xfrm>
          <a:prstGeom prst="rect">
            <a:avLst/>
          </a:prstGeom>
          <a:solidFill>
            <a:srgbClr val="3D4176"/>
          </a:solidFill>
        </p:spPr>
      </p:sp>
      <p:sp>
        <p:nvSpPr>
          <p:cNvPr id="17" name="Object 16"/>
          <p:cNvSpPr/>
          <p:nvPr/>
        </p:nvSpPr>
        <p:spPr>
          <a:xfrm>
            <a:off x="9593086" y="6182917"/>
            <a:ext cx="2220675" cy="255920"/>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Germany</a:t>
            </a:r>
            <a:endParaRPr lang="en-US" dirty="0">
              <a:latin typeface="Sitka Text Semibold" pitchFamily="2" charset="0"/>
              <a:cs typeface="Arial" panose="020B0604020202020204" pitchFamily="34" charset="0"/>
            </a:endParaRPr>
          </a:p>
        </p:txBody>
      </p:sp>
      <p:sp>
        <p:nvSpPr>
          <p:cNvPr id="18" name="Object 17"/>
          <p:cNvSpPr/>
          <p:nvPr/>
        </p:nvSpPr>
        <p:spPr>
          <a:xfrm>
            <a:off x="10279191" y="5491358"/>
            <a:ext cx="989700" cy="450896"/>
          </a:xfrm>
          <a:prstGeom prst="rect">
            <a:avLst/>
          </a:prstGeom>
          <a:noFill/>
        </p:spPr>
        <p:txBody>
          <a:bodyPr wrap="square" lIns="0" tIns="0" rIns="0" bIns="0" rtlCol="0" anchor="t"/>
          <a:lstStyle/>
          <a:p>
            <a:pPr algn="ctr">
              <a:lnSpc>
                <a:spcPts val="3552"/>
              </a:lnSpc>
              <a:buNone/>
            </a:pPr>
            <a:r>
              <a:rPr lang="en-US" sz="3000" dirty="0" smtClean="0">
                <a:solidFill>
                  <a:srgbClr val="FDFDFD"/>
                </a:solidFill>
                <a:latin typeface="Sitka Text Semibold" pitchFamily="2" charset="0"/>
                <a:ea typeface="Trocchi" pitchFamily="34" charset="-122"/>
                <a:cs typeface="Arial" panose="020B0604020202020204" pitchFamily="34" charset="0"/>
              </a:rPr>
              <a:t>35%</a:t>
            </a:r>
            <a:endParaRPr lang="en-US" dirty="0">
              <a:latin typeface="Sitka Text Semibold" pitchFamily="2" charset="0"/>
              <a:cs typeface="Arial" panose="020B0604020202020204" pitchFamily="34" charset="0"/>
            </a:endParaRPr>
          </a:p>
        </p:txBody>
      </p:sp>
    </p:spTree>
    <p:extLst>
      <p:ext uri="{BB962C8B-B14F-4D97-AF65-F5344CB8AC3E}">
        <p14:creationId xmlns:p14="http://schemas.microsoft.com/office/powerpoint/2010/main" val="18895000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1"/>
          <p:cNvSpPr/>
          <p:nvPr/>
        </p:nvSpPr>
        <p:spPr>
          <a:xfrm>
            <a:off x="0" y="379952"/>
            <a:ext cx="12188952" cy="563739"/>
          </a:xfrm>
          <a:prstGeom prst="rect">
            <a:avLst/>
          </a:prstGeom>
          <a:noFill/>
        </p:spPr>
        <p:txBody>
          <a:bodyPr wrap="square" lIns="0" tIns="0" rIns="0" bIns="0" rtlCol="0" anchor="t"/>
          <a:lstStyle/>
          <a:p>
            <a:pPr algn="ctr">
              <a:lnSpc>
                <a:spcPts val="4440"/>
              </a:lnSpc>
              <a:buNone/>
            </a:pPr>
            <a:r>
              <a:rPr lang="en-US" sz="3750" dirty="0" smtClean="0">
                <a:solidFill>
                  <a:srgbClr val="1B2F35">
                    <a:alpha val="90000"/>
                  </a:srgbClr>
                </a:solidFill>
                <a:latin typeface="Sitka Text Semibold" pitchFamily="2" charset="0"/>
                <a:ea typeface="Trocchi" pitchFamily="34" charset="-122"/>
                <a:cs typeface="Arial" panose="020B0604020202020204" pitchFamily="34" charset="0"/>
              </a:rPr>
              <a:t>Strategies for Successful Partnerships</a:t>
            </a:r>
            <a:endParaRPr lang="en-US" dirty="0">
              <a:latin typeface="Sitka Text Semibold" pitchFamily="2" charset="0"/>
              <a:cs typeface="Arial" panose="020B0604020202020204" pitchFamily="34" charset="0"/>
            </a:endParaRPr>
          </a:p>
        </p:txBody>
      </p:sp>
      <p:pic>
        <p:nvPicPr>
          <p:cNvPr id="3" name="Object 2" descr="preencoded.png"/>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559479" y="2638823"/>
            <a:ext cx="2716302" cy="1091761"/>
          </a:xfrm>
          <a:prstGeom prst="rect">
            <a:avLst/>
          </a:prstGeom>
        </p:spPr>
      </p:pic>
      <p:sp>
        <p:nvSpPr>
          <p:cNvPr id="4" name="Object 3"/>
          <p:cNvSpPr/>
          <p:nvPr/>
        </p:nvSpPr>
        <p:spPr>
          <a:xfrm>
            <a:off x="635661" y="2974853"/>
            <a:ext cx="2273518" cy="469458"/>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Understand the Fintech Landscape</a:t>
            </a:r>
            <a:endParaRPr lang="en-US" dirty="0">
              <a:latin typeface="Sitka Text Semibold" pitchFamily="2" charset="0"/>
              <a:cs typeface="Arial" panose="020B0604020202020204" pitchFamily="34" charset="0"/>
            </a:endParaRPr>
          </a:p>
        </p:txBody>
      </p:sp>
      <p:sp>
        <p:nvSpPr>
          <p:cNvPr id="5" name="Object 4"/>
          <p:cNvSpPr/>
          <p:nvPr/>
        </p:nvSpPr>
        <p:spPr>
          <a:xfrm>
            <a:off x="761810" y="994405"/>
            <a:ext cx="2513971" cy="895602"/>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Gain a deep understanding of the fintech ecosystem, its emerging trends, and the unique capabilities of different fintech companies. This will help you identify the right partners that complement your bank's strengths.</a:t>
            </a:r>
            <a:endParaRPr lang="en-US" sz="1200" dirty="0">
              <a:latin typeface="Sitka Text Semibold" pitchFamily="2" charset="0"/>
              <a:cs typeface="Arial" panose="020B0604020202020204" pitchFamily="34" charset="0"/>
            </a:endParaRPr>
          </a:p>
        </p:txBody>
      </p:sp>
      <p:pic>
        <p:nvPicPr>
          <p:cNvPr id="6" name="Object 5" descr="preencoded.png"/>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3321038" y="2638823"/>
            <a:ext cx="2716302" cy="1091761"/>
          </a:xfrm>
          <a:prstGeom prst="rect">
            <a:avLst/>
          </a:prstGeom>
        </p:spPr>
      </p:pic>
      <p:sp>
        <p:nvSpPr>
          <p:cNvPr id="7" name="Object 6"/>
          <p:cNvSpPr/>
          <p:nvPr/>
        </p:nvSpPr>
        <p:spPr>
          <a:xfrm>
            <a:off x="3697182" y="2846298"/>
            <a:ext cx="1989329" cy="704186"/>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Establish Clear Objectives and Value Proposition</a:t>
            </a:r>
            <a:endParaRPr lang="en-US" sz="1440" dirty="0">
              <a:latin typeface="Sitka Text Semibold" pitchFamily="2" charset="0"/>
              <a:cs typeface="Arial" panose="020B0604020202020204" pitchFamily="34" charset="0"/>
            </a:endParaRPr>
          </a:p>
        </p:txBody>
      </p:sp>
      <p:sp>
        <p:nvSpPr>
          <p:cNvPr id="8" name="Object 7"/>
          <p:cNvSpPr/>
          <p:nvPr/>
        </p:nvSpPr>
        <p:spPr>
          <a:xfrm>
            <a:off x="3523369" y="1009510"/>
            <a:ext cx="2513971" cy="895602"/>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Define the specific business objectives you want to achieve through the partnership, such as improving customer experience, enhancing product offerings, or expanding reach. Clearly articulate the value proposition for both parties.</a:t>
            </a:r>
            <a:endParaRPr lang="en-US" sz="1200" dirty="0">
              <a:latin typeface="Sitka Text Semibold" pitchFamily="2" charset="0"/>
              <a:cs typeface="Arial" panose="020B0604020202020204" pitchFamily="34" charset="0"/>
            </a:endParaRPr>
          </a:p>
        </p:txBody>
      </p:sp>
      <p:pic>
        <p:nvPicPr>
          <p:cNvPr id="9" name="Object 8" descr="preencoded.png"/>
          <p:cNvPicPr>
            <a:picLocks noChangeAspect="1"/>
          </p:cNvPicPr>
          <p:nvPr/>
        </p:nvPicPr>
        <p:blipFill>
          <a:blip r:embed="rId7">
            <a:extLst>
              <a:ext uri="{96DAC541-7B7A-43D3-8B79-37D633B846F1}">
                <asvg:svgBlip xmlns:asvg="http://schemas.microsoft.com/office/drawing/2016/SVG/main" xmlns="" r:embed="rId8"/>
              </a:ext>
            </a:extLst>
          </a:blip>
          <a:stretch>
            <a:fillRect/>
          </a:stretch>
        </p:blipFill>
        <p:spPr>
          <a:xfrm>
            <a:off x="6082598" y="2638823"/>
            <a:ext cx="2716302" cy="1091761"/>
          </a:xfrm>
          <a:prstGeom prst="rect">
            <a:avLst/>
          </a:prstGeom>
        </p:spPr>
      </p:pic>
      <p:sp>
        <p:nvSpPr>
          <p:cNvPr id="10" name="Object 9"/>
          <p:cNvSpPr/>
          <p:nvPr/>
        </p:nvSpPr>
        <p:spPr>
          <a:xfrm>
            <a:off x="6458741" y="2974853"/>
            <a:ext cx="1989329" cy="469458"/>
          </a:xfrm>
          <a:prstGeom prst="rect">
            <a:avLst/>
          </a:prstGeom>
          <a:noFill/>
        </p:spPr>
        <p:txBody>
          <a:bodyPr wrap="square" lIns="0" tIns="0" rIns="0" bIns="0" rtlCol="0" anchor="t"/>
          <a:lstStyle/>
          <a:p>
            <a:pPr algn="ctr">
              <a:lnSpc>
                <a:spcPts val="2016"/>
              </a:lnSpc>
            </a:pPr>
            <a:r>
              <a:rPr lang="en-US" sz="1440" dirty="0">
                <a:solidFill>
                  <a:srgbClr val="1B2F35">
                    <a:alpha val="90000"/>
                  </a:srgbClr>
                </a:solidFill>
                <a:latin typeface="Sitka Text Semibold" pitchFamily="2" charset="0"/>
                <a:ea typeface="Montserrat" pitchFamily="34" charset="-122"/>
                <a:cs typeface="Arial" panose="020B0604020202020204" pitchFamily="34" charset="0"/>
              </a:rPr>
              <a:t>Foster Collaborative Culture</a:t>
            </a:r>
            <a:endParaRPr lang="en-US" sz="1440" dirty="0">
              <a:solidFill>
                <a:srgbClr val="1B2F35">
                  <a:alpha val="90000"/>
                </a:srgbClr>
              </a:solidFill>
              <a:latin typeface="Sitka Text Semibold" pitchFamily="2" charset="0"/>
              <a:ea typeface="Montserrat" pitchFamily="34" charset="-122"/>
              <a:cs typeface="Arial" panose="020B0604020202020204" pitchFamily="34" charset="0"/>
            </a:endParaRPr>
          </a:p>
        </p:txBody>
      </p:sp>
      <p:sp>
        <p:nvSpPr>
          <p:cNvPr id="11" name="Object 10"/>
          <p:cNvSpPr/>
          <p:nvPr/>
        </p:nvSpPr>
        <p:spPr>
          <a:xfrm>
            <a:off x="6284928" y="994405"/>
            <a:ext cx="2513971" cy="895602"/>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Cultivate a culture of collaboration, open communication, and mutual respect between the bank and fintech partners. Encourage cross-functional teams to work together to overcome challenges and achieve shared goals.</a:t>
            </a:r>
            <a:endParaRPr lang="en-US" sz="1200" dirty="0">
              <a:latin typeface="Sitka Text Semibold" pitchFamily="2" charset="0"/>
              <a:cs typeface="Arial" panose="020B0604020202020204" pitchFamily="34" charset="0"/>
            </a:endParaRPr>
          </a:p>
        </p:txBody>
      </p:sp>
      <p:pic>
        <p:nvPicPr>
          <p:cNvPr id="12" name="Object 11" descr="preencoded.png"/>
          <p:cNvPicPr>
            <a:picLocks noChangeAspect="1"/>
          </p:cNvPicPr>
          <p:nvPr/>
        </p:nvPicPr>
        <p:blipFill>
          <a:blip r:embed="rId9">
            <a:extLst>
              <a:ext uri="{96DAC541-7B7A-43D3-8B79-37D633B846F1}">
                <asvg:svgBlip xmlns:asvg="http://schemas.microsoft.com/office/drawing/2016/SVG/main" xmlns="" r:embed="rId10"/>
              </a:ext>
            </a:extLst>
          </a:blip>
          <a:stretch>
            <a:fillRect/>
          </a:stretch>
        </p:blipFill>
        <p:spPr>
          <a:xfrm>
            <a:off x="8844158" y="2638823"/>
            <a:ext cx="2707568" cy="1091761"/>
          </a:xfrm>
          <a:prstGeom prst="rect">
            <a:avLst/>
          </a:prstGeom>
        </p:spPr>
      </p:pic>
      <p:sp>
        <p:nvSpPr>
          <p:cNvPr id="13" name="Object 12"/>
          <p:cNvSpPr/>
          <p:nvPr/>
        </p:nvSpPr>
        <p:spPr>
          <a:xfrm>
            <a:off x="9220301" y="2846298"/>
            <a:ext cx="1989329" cy="704186"/>
          </a:xfrm>
          <a:prstGeom prst="rect">
            <a:avLst/>
          </a:prstGeom>
          <a:noFill/>
        </p:spPr>
        <p:txBody>
          <a:bodyPr wrap="square" lIns="0" tIns="0" rIns="0" bIns="0" rtlCol="0" anchor="t"/>
          <a:lstStyle/>
          <a:p>
            <a:pPr algn="ctr">
              <a:lnSpc>
                <a:spcPts val="2016"/>
              </a:lnSpc>
              <a:buNone/>
            </a:pPr>
            <a:r>
              <a:rPr lang="en-US" sz="1440" dirty="0" smtClean="0">
                <a:solidFill>
                  <a:srgbClr val="1B2F35">
                    <a:alpha val="90000"/>
                  </a:srgbClr>
                </a:solidFill>
                <a:latin typeface="Sitka Text Semibold" pitchFamily="2" charset="0"/>
                <a:ea typeface="Montserrat" pitchFamily="34" charset="-122"/>
                <a:cs typeface="Arial" panose="020B0604020202020204" pitchFamily="34" charset="0"/>
              </a:rPr>
              <a:t>Align Regulatory and Compliance Requirements</a:t>
            </a:r>
            <a:endParaRPr lang="en-US" dirty="0">
              <a:latin typeface="Sitka Text Semibold" pitchFamily="2" charset="0"/>
              <a:cs typeface="Arial" panose="020B0604020202020204" pitchFamily="34" charset="0"/>
            </a:endParaRPr>
          </a:p>
        </p:txBody>
      </p:sp>
      <p:sp>
        <p:nvSpPr>
          <p:cNvPr id="14" name="Object 13"/>
          <p:cNvSpPr/>
          <p:nvPr/>
        </p:nvSpPr>
        <p:spPr>
          <a:xfrm>
            <a:off x="9046488" y="1009510"/>
            <a:ext cx="2666334" cy="895602"/>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Ensure that the partnership complies with all relevant banking regulations and industry standards. Collaborate to establish robust risk management frameworks and address any regulatory concerns early on.</a:t>
            </a:r>
            <a:endParaRPr lang="en-US" sz="1200" dirty="0">
              <a:latin typeface="Sitka Text Semibold" pitchFamily="2" charset="0"/>
              <a:cs typeface="Arial" panose="020B0604020202020204" pitchFamily="34" charset="0"/>
            </a:endParaRPr>
          </a:p>
        </p:txBody>
      </p:sp>
      <p:pic>
        <p:nvPicPr>
          <p:cNvPr id="15" name="Object 14" descr="preencoded.png"/>
          <p:cNvPicPr>
            <a:picLocks noChangeAspect="1"/>
          </p:cNvPicPr>
          <p:nvPr/>
        </p:nvPicPr>
        <p:blipFill>
          <a:blip r:embed="rId11">
            <a:extLst>
              <a:ext uri="{96DAC541-7B7A-43D3-8B79-37D633B846F1}">
                <asvg:svgBlip xmlns:asvg="http://schemas.microsoft.com/office/drawing/2016/SVG/main" xmlns="" r:embed="rId12"/>
              </a:ext>
            </a:extLst>
          </a:blip>
          <a:stretch>
            <a:fillRect/>
          </a:stretch>
        </p:blipFill>
        <p:spPr>
          <a:xfrm>
            <a:off x="1940258" y="3924376"/>
            <a:ext cx="2716302" cy="1091761"/>
          </a:xfrm>
          <a:prstGeom prst="rect">
            <a:avLst/>
          </a:prstGeom>
        </p:spPr>
      </p:pic>
      <p:sp>
        <p:nvSpPr>
          <p:cNvPr id="16" name="Object 15"/>
          <p:cNvSpPr/>
          <p:nvPr/>
        </p:nvSpPr>
        <p:spPr>
          <a:xfrm>
            <a:off x="2316402" y="4131851"/>
            <a:ext cx="1989329" cy="704186"/>
          </a:xfrm>
          <a:prstGeom prst="rect">
            <a:avLst/>
          </a:prstGeom>
          <a:noFill/>
        </p:spPr>
        <p:txBody>
          <a:bodyPr wrap="square" lIns="0" tIns="0" rIns="0" bIns="0" rtlCol="0" anchor="t"/>
          <a:lstStyle/>
          <a:p>
            <a:pPr algn="ctr">
              <a:lnSpc>
                <a:spcPts val="2016"/>
              </a:lnSpc>
              <a:buNone/>
            </a:pPr>
            <a:r>
              <a:rPr lang="en-US" sz="1440" dirty="0">
                <a:solidFill>
                  <a:srgbClr val="1B2F35">
                    <a:alpha val="90000"/>
                  </a:srgbClr>
                </a:solidFill>
                <a:latin typeface="Sitka Text Semibold" pitchFamily="2" charset="0"/>
                <a:ea typeface="Montserrat" pitchFamily="34" charset="-122"/>
                <a:cs typeface="Arial" panose="020B0604020202020204" pitchFamily="34" charset="0"/>
              </a:rPr>
              <a:t>Leverage Complementary Strengths</a:t>
            </a:r>
            <a:endParaRPr lang="en-US" sz="1440" dirty="0">
              <a:solidFill>
                <a:srgbClr val="1B2F35">
                  <a:alpha val="90000"/>
                </a:srgbClr>
              </a:solidFill>
              <a:latin typeface="Sitka Text Semibold" pitchFamily="2" charset="0"/>
              <a:ea typeface="Montserrat" pitchFamily="34" charset="-122"/>
              <a:cs typeface="Arial" panose="020B0604020202020204" pitchFamily="34" charset="0"/>
            </a:endParaRPr>
          </a:p>
        </p:txBody>
      </p:sp>
      <p:sp>
        <p:nvSpPr>
          <p:cNvPr id="17" name="Object 16"/>
          <p:cNvSpPr/>
          <p:nvPr/>
        </p:nvSpPr>
        <p:spPr>
          <a:xfrm>
            <a:off x="1863915" y="5241774"/>
            <a:ext cx="2666333" cy="1115481"/>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Identify and leverage the unique strengths of both the bank and the fintech company. The bank can provide regulatory expertise, customer base, and infrastructure, while the fintech can bring agility, innovative technologies, and customer-centric approaches.</a:t>
            </a:r>
            <a:endParaRPr lang="en-US" sz="1200" dirty="0">
              <a:latin typeface="Sitka Text Semibold" pitchFamily="2" charset="0"/>
              <a:cs typeface="Arial" panose="020B0604020202020204" pitchFamily="34" charset="0"/>
            </a:endParaRPr>
          </a:p>
        </p:txBody>
      </p:sp>
      <p:pic>
        <p:nvPicPr>
          <p:cNvPr id="18" name="Object 17" descr="preencoded.png"/>
          <p:cNvPicPr>
            <a:picLocks noChangeAspect="1"/>
          </p:cNvPicPr>
          <p:nvPr/>
        </p:nvPicPr>
        <p:blipFill>
          <a:blip r:embed="rId13">
            <a:extLst>
              <a:ext uri="{96DAC541-7B7A-43D3-8B79-37D633B846F1}">
                <asvg:svgBlip xmlns:asvg="http://schemas.microsoft.com/office/drawing/2016/SVG/main" xmlns="" r:embed="rId14"/>
              </a:ext>
            </a:extLst>
          </a:blip>
          <a:stretch>
            <a:fillRect/>
          </a:stretch>
        </p:blipFill>
        <p:spPr>
          <a:xfrm>
            <a:off x="4701818" y="3924376"/>
            <a:ext cx="2716302" cy="1091761"/>
          </a:xfrm>
          <a:prstGeom prst="rect">
            <a:avLst/>
          </a:prstGeom>
        </p:spPr>
      </p:pic>
      <p:sp>
        <p:nvSpPr>
          <p:cNvPr id="19" name="Object 18"/>
          <p:cNvSpPr/>
          <p:nvPr/>
        </p:nvSpPr>
        <p:spPr>
          <a:xfrm>
            <a:off x="5077962" y="4260407"/>
            <a:ext cx="1989329" cy="469458"/>
          </a:xfrm>
          <a:prstGeom prst="rect">
            <a:avLst/>
          </a:prstGeom>
          <a:noFill/>
        </p:spPr>
        <p:txBody>
          <a:bodyPr wrap="square" lIns="0" tIns="0" rIns="0" bIns="0" rtlCol="0" anchor="t"/>
          <a:lstStyle/>
          <a:p>
            <a:pPr algn="ctr">
              <a:lnSpc>
                <a:spcPts val="2016"/>
              </a:lnSpc>
            </a:pPr>
            <a:r>
              <a:rPr lang="en-US" sz="1440" dirty="0">
                <a:solidFill>
                  <a:srgbClr val="1B2F35">
                    <a:alpha val="90000"/>
                  </a:srgbClr>
                </a:solidFill>
                <a:latin typeface="Sitka Text Semibold" pitchFamily="2" charset="0"/>
                <a:ea typeface="Montserrat" pitchFamily="34" charset="-122"/>
                <a:cs typeface="Arial" panose="020B0604020202020204" pitchFamily="34" charset="0"/>
              </a:rPr>
              <a:t>Invest in Technology Integration</a:t>
            </a:r>
            <a:endParaRPr lang="en-US" sz="1440" dirty="0">
              <a:solidFill>
                <a:srgbClr val="1B2F35">
                  <a:alpha val="90000"/>
                </a:srgbClr>
              </a:solidFill>
              <a:latin typeface="Sitka Text Semibold" pitchFamily="2" charset="0"/>
              <a:ea typeface="Montserrat" pitchFamily="34" charset="-122"/>
              <a:cs typeface="Arial" panose="020B0604020202020204" pitchFamily="34" charset="0"/>
            </a:endParaRPr>
          </a:p>
        </p:txBody>
      </p:sp>
      <p:sp>
        <p:nvSpPr>
          <p:cNvPr id="20" name="Object 19"/>
          <p:cNvSpPr/>
          <p:nvPr/>
        </p:nvSpPr>
        <p:spPr>
          <a:xfrm>
            <a:off x="4764811" y="5241774"/>
            <a:ext cx="2666333" cy="1115481"/>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Invest in seamless technology integration between the bank's and fintech's systems to enable a frictionless customer experience. Prioritize data security, scalability, and flexibility in the integration process.</a:t>
            </a:r>
            <a:endParaRPr lang="en-US" sz="1200" dirty="0">
              <a:latin typeface="Sitka Text Semibold" pitchFamily="2" charset="0"/>
              <a:cs typeface="Arial" panose="020B0604020202020204" pitchFamily="34" charset="0"/>
            </a:endParaRPr>
          </a:p>
        </p:txBody>
      </p:sp>
      <p:pic>
        <p:nvPicPr>
          <p:cNvPr id="21" name="Object 20" descr="preencoded.png"/>
          <p:cNvPicPr>
            <a:picLocks noChangeAspect="1"/>
          </p:cNvPicPr>
          <p:nvPr/>
        </p:nvPicPr>
        <p:blipFill>
          <a:blip r:embed="rId15">
            <a:extLst>
              <a:ext uri="{96DAC541-7B7A-43D3-8B79-37D633B846F1}">
                <asvg:svgBlip xmlns:asvg="http://schemas.microsoft.com/office/drawing/2016/SVG/main" xmlns="" r:embed="rId16"/>
              </a:ext>
            </a:extLst>
          </a:blip>
          <a:stretch>
            <a:fillRect/>
          </a:stretch>
        </p:blipFill>
        <p:spPr>
          <a:xfrm>
            <a:off x="7463377" y="3924376"/>
            <a:ext cx="2707568" cy="1091761"/>
          </a:xfrm>
          <a:prstGeom prst="rect">
            <a:avLst/>
          </a:prstGeom>
        </p:spPr>
      </p:pic>
      <p:sp>
        <p:nvSpPr>
          <p:cNvPr id="22" name="Object 21"/>
          <p:cNvSpPr/>
          <p:nvPr/>
        </p:nvSpPr>
        <p:spPr>
          <a:xfrm>
            <a:off x="7839521" y="4260407"/>
            <a:ext cx="1989329" cy="469458"/>
          </a:xfrm>
          <a:prstGeom prst="rect">
            <a:avLst/>
          </a:prstGeom>
          <a:noFill/>
        </p:spPr>
        <p:txBody>
          <a:bodyPr wrap="square" lIns="0" tIns="0" rIns="0" bIns="0" rtlCol="0" anchor="t"/>
          <a:lstStyle/>
          <a:p>
            <a:pPr algn="ctr">
              <a:lnSpc>
                <a:spcPts val="2016"/>
              </a:lnSpc>
              <a:buNone/>
            </a:pPr>
            <a:r>
              <a:rPr lang="en-US" sz="1440" dirty="0">
                <a:solidFill>
                  <a:srgbClr val="1B2F35">
                    <a:alpha val="90000"/>
                  </a:srgbClr>
                </a:solidFill>
                <a:latin typeface="Sitka Text Semibold" pitchFamily="2" charset="0"/>
                <a:ea typeface="Montserrat" pitchFamily="34" charset="-122"/>
                <a:cs typeface="Arial" panose="020B0604020202020204" pitchFamily="34" charset="0"/>
              </a:rPr>
              <a:t>Continuously Evolve and Innovate</a:t>
            </a:r>
            <a:endParaRPr lang="en-US" sz="1440" dirty="0">
              <a:solidFill>
                <a:srgbClr val="1B2F35">
                  <a:alpha val="90000"/>
                </a:srgbClr>
              </a:solidFill>
              <a:latin typeface="Sitka Text Semibold" pitchFamily="2" charset="0"/>
              <a:ea typeface="Montserrat" pitchFamily="34" charset="-122"/>
              <a:cs typeface="Arial" panose="020B0604020202020204" pitchFamily="34" charset="0"/>
            </a:endParaRPr>
          </a:p>
        </p:txBody>
      </p:sp>
      <p:sp>
        <p:nvSpPr>
          <p:cNvPr id="23" name="Object 22"/>
          <p:cNvSpPr/>
          <p:nvPr/>
        </p:nvSpPr>
        <p:spPr>
          <a:xfrm>
            <a:off x="7665708" y="5241774"/>
            <a:ext cx="2845538" cy="1115481"/>
          </a:xfrm>
          <a:prstGeom prst="rect">
            <a:avLst/>
          </a:prstGeom>
          <a:noFill/>
        </p:spPr>
        <p:txBody>
          <a:bodyPr wrap="square" lIns="0" tIns="0" rIns="0" bIns="0" rtlCol="0" anchor="t"/>
          <a:lstStyle/>
          <a:p>
            <a:pPr algn="l">
              <a:buNone/>
            </a:pPr>
            <a:r>
              <a:rPr lang="en-US" sz="1200" dirty="0" smtClean="0">
                <a:solidFill>
                  <a:srgbClr val="1C2F35">
                    <a:alpha val="70000"/>
                  </a:srgbClr>
                </a:solidFill>
                <a:latin typeface="Sitka Text Semibold" pitchFamily="2" charset="0"/>
                <a:ea typeface="Montserrat" pitchFamily="34" charset="-122"/>
                <a:cs typeface="Arial" panose="020B0604020202020204" pitchFamily="34" charset="0"/>
              </a:rPr>
              <a:t>Establish a process for regularly reviewing the partnership, evaluating its performance, and adapting to changing market conditions and customer needs. Encourage a culture of continuous innovation and experimentation to stay ahead of the curve.</a:t>
            </a:r>
            <a:endParaRPr lang="en-US" sz="1200" dirty="0">
              <a:latin typeface="Sitka Text Semibold" pitchFamily="2" charset="0"/>
              <a:cs typeface="Arial" panose="020B0604020202020204" pitchFamily="34" charset="0"/>
            </a:endParaRPr>
          </a:p>
        </p:txBody>
      </p:sp>
    </p:spTree>
    <p:extLst>
      <p:ext uri="{BB962C8B-B14F-4D97-AF65-F5344CB8AC3E}">
        <p14:creationId xmlns:p14="http://schemas.microsoft.com/office/powerpoint/2010/main" val="19351848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419590"/>
            <a:ext cx="12188952" cy="541599"/>
          </a:xfrm>
          <a:prstGeom prst="rect">
            <a:avLst/>
          </a:prstGeom>
          <a:noFill/>
        </p:spPr>
        <p:txBody>
          <a:bodyPr wrap="square" lIns="0" tIns="0" rIns="0" bIns="0" rtlCol="0" anchor="t"/>
          <a:lstStyle/>
          <a:p>
            <a:pPr algn="ctr">
              <a:lnSpc>
                <a:spcPts val="4266"/>
              </a:lnSpc>
              <a:buNone/>
            </a:pPr>
            <a:r>
              <a:rPr lang="en-US" sz="4688" b="1" kern="0" spc="47" dirty="0" smtClean="0">
                <a:solidFill>
                  <a:srgbClr val="000000">
                    <a:alpha val="80000"/>
                  </a:srgbClr>
                </a:solidFill>
                <a:latin typeface="Sitka Text Semibold" pitchFamily="2" charset="0"/>
                <a:ea typeface="Bebas Neue" pitchFamily="34" charset="-122"/>
                <a:cs typeface="Arial" panose="020B0604020202020204" pitchFamily="34" charset="0"/>
              </a:rPr>
              <a:t>Conclusion</a:t>
            </a:r>
            <a:endParaRPr lang="en-US" dirty="0">
              <a:latin typeface="Sitka Text Semibold" pitchFamily="2" charset="0"/>
              <a:cs typeface="Arial" panose="020B0604020202020204" pitchFamily="34" charset="0"/>
            </a:endParaRPr>
          </a:p>
        </p:txBody>
      </p:sp>
      <p:sp>
        <p:nvSpPr>
          <p:cNvPr id="3" name="Object 2"/>
          <p:cNvSpPr/>
          <p:nvPr/>
        </p:nvSpPr>
        <p:spPr>
          <a:xfrm>
            <a:off x="476131" y="1656936"/>
            <a:ext cx="714196" cy="714196"/>
          </a:xfrm>
          <a:prstGeom prst="rect">
            <a:avLst/>
          </a:prstGeom>
          <a:solidFill>
            <a:srgbClr val="466AAD"/>
          </a:solidFill>
        </p:spPr>
      </p:sp>
      <p:pic>
        <p:nvPicPr>
          <p:cNvPr id="4" name="Object 3" descr="preencoded.png"/>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682574" y="1855014"/>
            <a:ext cx="304724" cy="323769"/>
          </a:xfrm>
          <a:prstGeom prst="rect">
            <a:avLst/>
          </a:prstGeom>
        </p:spPr>
      </p:pic>
      <p:sp>
        <p:nvSpPr>
          <p:cNvPr id="5" name="Object 4"/>
          <p:cNvSpPr/>
          <p:nvPr/>
        </p:nvSpPr>
        <p:spPr>
          <a:xfrm>
            <a:off x="1380780" y="1598610"/>
            <a:ext cx="2775843" cy="488510"/>
          </a:xfrm>
          <a:prstGeom prst="rect">
            <a:avLst/>
          </a:prstGeom>
          <a:noFill/>
        </p:spPr>
        <p:txBody>
          <a:bodyPr wrap="square" lIns="0" tIns="0" rIns="0" bIns="0" rtlCol="0" anchor="t"/>
          <a:lstStyle/>
          <a:p>
            <a:pPr algn="l">
              <a:lnSpc>
                <a:spcPts val="1925"/>
              </a:lnSpc>
              <a:buNone/>
            </a:pPr>
            <a:r>
              <a:rPr lang="en-US" sz="1620" kern="0" spc="32" dirty="0" smtClean="0">
                <a:solidFill>
                  <a:srgbClr val="000000">
                    <a:alpha val="80000"/>
                  </a:srgbClr>
                </a:solidFill>
                <a:latin typeface="Sitka Text Semibold" pitchFamily="2" charset="0"/>
                <a:ea typeface="Source Sans Pro" pitchFamily="34" charset="-122"/>
                <a:cs typeface="Arial" panose="020B0604020202020204" pitchFamily="34" charset="0"/>
              </a:rPr>
              <a:t>Fintech is reshaping the financial industry</a:t>
            </a:r>
            <a:endParaRPr lang="en-US" dirty="0">
              <a:latin typeface="Sitka Text Semibold" pitchFamily="2" charset="0"/>
              <a:cs typeface="Arial" panose="020B0604020202020204" pitchFamily="34" charset="0"/>
            </a:endParaRPr>
          </a:p>
        </p:txBody>
      </p:sp>
      <p:sp>
        <p:nvSpPr>
          <p:cNvPr id="6" name="Object 5"/>
          <p:cNvSpPr/>
          <p:nvPr/>
        </p:nvSpPr>
        <p:spPr>
          <a:xfrm>
            <a:off x="1380780" y="2167348"/>
            <a:ext cx="2775843" cy="678487"/>
          </a:xfrm>
          <a:prstGeom prst="rect">
            <a:avLst/>
          </a:prstGeom>
          <a:noFill/>
        </p:spPr>
        <p:txBody>
          <a:bodyPr wrap="square" lIns="0" tIns="0" rIns="0" bIns="0" rtlCol="0" anchor="t"/>
          <a:lstStyle/>
          <a:p>
            <a:pPr algn="l">
              <a:lnSpc>
                <a:spcPts val="1782"/>
              </a:lnSpc>
              <a:spcBef>
                <a:spcPts val="620"/>
              </a:spcBef>
              <a:buNone/>
            </a:pPr>
            <a:r>
              <a:rPr lang="en-US" sz="1350" kern="0" spc="27" dirty="0" smtClean="0">
                <a:solidFill>
                  <a:srgbClr val="000000">
                    <a:alpha val="80000"/>
                  </a:srgbClr>
                </a:solidFill>
                <a:latin typeface="Sitka Text Semibold" pitchFamily="2" charset="0"/>
                <a:ea typeface="Source Sans Pro" pitchFamily="34" charset="-122"/>
                <a:cs typeface="Arial" panose="020B0604020202020204" pitchFamily="34" charset="0"/>
              </a:rPr>
              <a:t>The rapid growth and innovation in fintech are transforming the traditional banking landscape.</a:t>
            </a:r>
            <a:endParaRPr lang="en-US" dirty="0">
              <a:latin typeface="Sitka Text Semibold" pitchFamily="2" charset="0"/>
              <a:cs typeface="Arial" panose="020B0604020202020204" pitchFamily="34" charset="0"/>
            </a:endParaRPr>
          </a:p>
        </p:txBody>
      </p:sp>
      <p:sp>
        <p:nvSpPr>
          <p:cNvPr id="7" name="Object 6"/>
          <p:cNvSpPr/>
          <p:nvPr/>
        </p:nvSpPr>
        <p:spPr>
          <a:xfrm>
            <a:off x="4380405" y="1656936"/>
            <a:ext cx="714196" cy="714196"/>
          </a:xfrm>
          <a:prstGeom prst="rect">
            <a:avLst/>
          </a:prstGeom>
          <a:solidFill>
            <a:srgbClr val="466AAD"/>
          </a:solidFill>
        </p:spPr>
      </p:sp>
      <p:pic>
        <p:nvPicPr>
          <p:cNvPr id="8" name="Object 7" descr="preencoded.png"/>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4561734" y="1863383"/>
            <a:ext cx="361860" cy="304724"/>
          </a:xfrm>
          <a:prstGeom prst="rect">
            <a:avLst/>
          </a:prstGeom>
        </p:spPr>
      </p:pic>
      <p:sp>
        <p:nvSpPr>
          <p:cNvPr id="9" name="Object 8"/>
          <p:cNvSpPr/>
          <p:nvPr/>
        </p:nvSpPr>
        <p:spPr>
          <a:xfrm>
            <a:off x="5285053" y="1598610"/>
            <a:ext cx="2775843" cy="732766"/>
          </a:xfrm>
          <a:prstGeom prst="rect">
            <a:avLst/>
          </a:prstGeom>
          <a:noFill/>
        </p:spPr>
        <p:txBody>
          <a:bodyPr wrap="square" lIns="0" tIns="0" rIns="0" bIns="0" rtlCol="0" anchor="t"/>
          <a:lstStyle/>
          <a:p>
            <a:pPr algn="l">
              <a:lnSpc>
                <a:spcPts val="1925"/>
              </a:lnSpc>
              <a:buNone/>
            </a:pPr>
            <a:r>
              <a:rPr lang="en-US" sz="1620" kern="0" spc="32" dirty="0" smtClean="0">
                <a:solidFill>
                  <a:srgbClr val="000000">
                    <a:alpha val="80000"/>
                  </a:srgbClr>
                </a:solidFill>
                <a:latin typeface="Sitka Text Semibold" pitchFamily="2" charset="0"/>
                <a:ea typeface="Source Sans Pro" pitchFamily="34" charset="-122"/>
                <a:cs typeface="Arial" panose="020B0604020202020204" pitchFamily="34" charset="0"/>
              </a:rPr>
              <a:t>Partnership and competition present opportunities for banks</a:t>
            </a:r>
            <a:endParaRPr lang="en-US" dirty="0">
              <a:latin typeface="Sitka Text Semibold" pitchFamily="2" charset="0"/>
              <a:cs typeface="Arial" panose="020B0604020202020204" pitchFamily="34" charset="0"/>
            </a:endParaRPr>
          </a:p>
        </p:txBody>
      </p:sp>
      <p:sp>
        <p:nvSpPr>
          <p:cNvPr id="10" name="Object 9"/>
          <p:cNvSpPr/>
          <p:nvPr/>
        </p:nvSpPr>
        <p:spPr>
          <a:xfrm>
            <a:off x="5285053" y="2411603"/>
            <a:ext cx="2775843" cy="1356973"/>
          </a:xfrm>
          <a:prstGeom prst="rect">
            <a:avLst/>
          </a:prstGeom>
          <a:noFill/>
        </p:spPr>
        <p:txBody>
          <a:bodyPr wrap="square" lIns="0" tIns="0" rIns="0" bIns="0" rtlCol="0" anchor="t"/>
          <a:lstStyle/>
          <a:p>
            <a:pPr algn="l">
              <a:lnSpc>
                <a:spcPts val="1782"/>
              </a:lnSpc>
              <a:spcBef>
                <a:spcPts val="620"/>
              </a:spcBef>
              <a:buNone/>
            </a:pPr>
            <a:r>
              <a:rPr lang="en-US" sz="1350" kern="0" spc="27" dirty="0" smtClean="0">
                <a:solidFill>
                  <a:srgbClr val="000000">
                    <a:alpha val="80000"/>
                  </a:srgbClr>
                </a:solidFill>
                <a:latin typeface="Sitka Text Semibold" pitchFamily="2" charset="0"/>
                <a:ea typeface="Source Sans Pro" pitchFamily="34" charset="-122"/>
                <a:cs typeface="Arial" panose="020B0604020202020204" pitchFamily="34" charset="0"/>
              </a:rPr>
              <a:t>Banks can leverage fintech partnerships to access new technologies and expand their customer base, while also facing competition in certain financial services.</a:t>
            </a:r>
            <a:endParaRPr lang="en-US" dirty="0">
              <a:latin typeface="Sitka Text Semibold" pitchFamily="2" charset="0"/>
              <a:cs typeface="Arial" panose="020B0604020202020204" pitchFamily="34" charset="0"/>
            </a:endParaRPr>
          </a:p>
        </p:txBody>
      </p:sp>
      <p:sp>
        <p:nvSpPr>
          <p:cNvPr id="11" name="Object 10"/>
          <p:cNvSpPr/>
          <p:nvPr/>
        </p:nvSpPr>
        <p:spPr>
          <a:xfrm>
            <a:off x="8284678" y="1656936"/>
            <a:ext cx="714196" cy="714196"/>
          </a:xfrm>
          <a:prstGeom prst="rect">
            <a:avLst/>
          </a:prstGeom>
          <a:solidFill>
            <a:srgbClr val="466AAD"/>
          </a:solidFill>
        </p:spPr>
      </p:sp>
      <p:pic>
        <p:nvPicPr>
          <p:cNvPr id="12" name="Object 11" descr="preencoded.png"/>
          <p:cNvPicPr>
            <a:picLocks noChangeAspect="1"/>
          </p:cNvPicPr>
          <p:nvPr/>
        </p:nvPicPr>
        <p:blipFill>
          <a:blip r:embed="rId7">
            <a:extLst>
              <a:ext uri="{96DAC541-7B7A-43D3-8B79-37D633B846F1}">
                <asvg:svgBlip xmlns:asvg="http://schemas.microsoft.com/office/drawing/2016/SVG/main" xmlns="" r:embed="rId8"/>
              </a:ext>
            </a:extLst>
          </a:blip>
          <a:stretch>
            <a:fillRect/>
          </a:stretch>
        </p:blipFill>
        <p:spPr>
          <a:xfrm>
            <a:off x="8507859" y="1888491"/>
            <a:ext cx="266633" cy="257111"/>
          </a:xfrm>
          <a:prstGeom prst="rect">
            <a:avLst/>
          </a:prstGeom>
        </p:spPr>
      </p:pic>
      <p:sp>
        <p:nvSpPr>
          <p:cNvPr id="13" name="Object 12"/>
          <p:cNvSpPr/>
          <p:nvPr/>
        </p:nvSpPr>
        <p:spPr>
          <a:xfrm>
            <a:off x="9189327" y="1598610"/>
            <a:ext cx="2775843" cy="977021"/>
          </a:xfrm>
          <a:prstGeom prst="rect">
            <a:avLst/>
          </a:prstGeom>
          <a:noFill/>
        </p:spPr>
        <p:txBody>
          <a:bodyPr wrap="square" lIns="0" tIns="0" rIns="0" bIns="0" rtlCol="0" anchor="t"/>
          <a:lstStyle/>
          <a:p>
            <a:pPr algn="l">
              <a:lnSpc>
                <a:spcPts val="1925"/>
              </a:lnSpc>
              <a:buNone/>
            </a:pPr>
            <a:r>
              <a:rPr lang="en-US" sz="1620" kern="0" spc="32" dirty="0" smtClean="0">
                <a:solidFill>
                  <a:srgbClr val="000000">
                    <a:alpha val="80000"/>
                  </a:srgbClr>
                </a:solidFill>
                <a:latin typeface="Sitka Text Semibold" pitchFamily="2" charset="0"/>
                <a:ea typeface="Source Sans Pro" pitchFamily="34" charset="-122"/>
                <a:cs typeface="Arial" panose="020B0604020202020204" pitchFamily="34" charset="0"/>
              </a:rPr>
              <a:t>CBG can leverage digital transformation, customer experience, and strategic collaborations</a:t>
            </a:r>
            <a:endParaRPr lang="en-US" dirty="0">
              <a:latin typeface="Sitka Text Semibold" pitchFamily="2" charset="0"/>
              <a:cs typeface="Arial" panose="020B0604020202020204" pitchFamily="34" charset="0"/>
            </a:endParaRPr>
          </a:p>
        </p:txBody>
      </p:sp>
      <p:sp>
        <p:nvSpPr>
          <p:cNvPr id="14" name="Object 13"/>
          <p:cNvSpPr/>
          <p:nvPr/>
        </p:nvSpPr>
        <p:spPr>
          <a:xfrm>
            <a:off x="9189327" y="2655858"/>
            <a:ext cx="2775843" cy="1583135"/>
          </a:xfrm>
          <a:prstGeom prst="rect">
            <a:avLst/>
          </a:prstGeom>
          <a:noFill/>
        </p:spPr>
        <p:txBody>
          <a:bodyPr wrap="square" lIns="0" tIns="0" rIns="0" bIns="0" rtlCol="0" anchor="t"/>
          <a:lstStyle/>
          <a:p>
            <a:pPr algn="l">
              <a:lnSpc>
                <a:spcPts val="1782"/>
              </a:lnSpc>
              <a:spcBef>
                <a:spcPts val="620"/>
              </a:spcBef>
              <a:buNone/>
            </a:pPr>
            <a:r>
              <a:rPr lang="en-US" sz="1350" kern="0" spc="27" dirty="0" smtClean="0">
                <a:solidFill>
                  <a:srgbClr val="000000">
                    <a:alpha val="80000"/>
                  </a:srgbClr>
                </a:solidFill>
                <a:latin typeface="Sitka Text Semibold" pitchFamily="2" charset="0"/>
                <a:ea typeface="Source Sans Pro" pitchFamily="34" charset="-122"/>
                <a:cs typeface="Arial" panose="020B0604020202020204" pitchFamily="34" charset="0"/>
              </a:rPr>
              <a:t>CBG should focus on implementing a comprehensive digital transformation strategy, enhancing customer experience, and exploring strategic partnerships with local and international fintech firms.</a:t>
            </a:r>
            <a:endParaRPr lang="en-US" dirty="0">
              <a:latin typeface="Sitka Text Semibold" pitchFamily="2" charset="0"/>
              <a:cs typeface="Arial" panose="020B0604020202020204" pitchFamily="34" charset="0"/>
            </a:endParaRPr>
          </a:p>
        </p:txBody>
      </p:sp>
      <p:sp>
        <p:nvSpPr>
          <p:cNvPr id="15" name="Object 14"/>
          <p:cNvSpPr/>
          <p:nvPr/>
        </p:nvSpPr>
        <p:spPr>
          <a:xfrm>
            <a:off x="476131" y="4362858"/>
            <a:ext cx="714196" cy="714196"/>
          </a:xfrm>
          <a:prstGeom prst="rect">
            <a:avLst/>
          </a:prstGeom>
          <a:solidFill>
            <a:srgbClr val="466AAD"/>
          </a:solidFill>
        </p:spPr>
      </p:sp>
      <p:pic>
        <p:nvPicPr>
          <p:cNvPr id="16" name="Object 15" descr="preencoded.png"/>
          <p:cNvPicPr>
            <a:picLocks noChangeAspect="1"/>
          </p:cNvPicPr>
          <p:nvPr/>
        </p:nvPicPr>
        <p:blipFill>
          <a:blip r:embed="rId9">
            <a:extLst>
              <a:ext uri="{96DAC541-7B7A-43D3-8B79-37D633B846F1}">
                <asvg:svgBlip xmlns:asvg="http://schemas.microsoft.com/office/drawing/2016/SVG/main" xmlns="" r:embed="rId10"/>
              </a:ext>
            </a:extLst>
          </a:blip>
          <a:stretch>
            <a:fillRect/>
          </a:stretch>
        </p:blipFill>
        <p:spPr>
          <a:xfrm>
            <a:off x="720236" y="4586045"/>
            <a:ext cx="238065" cy="266633"/>
          </a:xfrm>
          <a:prstGeom prst="rect">
            <a:avLst/>
          </a:prstGeom>
        </p:spPr>
      </p:pic>
      <p:sp>
        <p:nvSpPr>
          <p:cNvPr id="17" name="Object 16"/>
          <p:cNvSpPr/>
          <p:nvPr/>
        </p:nvSpPr>
        <p:spPr>
          <a:xfrm>
            <a:off x="1380778" y="4279242"/>
            <a:ext cx="2775843" cy="488510"/>
          </a:xfrm>
          <a:prstGeom prst="rect">
            <a:avLst/>
          </a:prstGeom>
          <a:noFill/>
        </p:spPr>
        <p:txBody>
          <a:bodyPr wrap="square" lIns="0" tIns="0" rIns="0" bIns="0" rtlCol="0" anchor="t"/>
          <a:lstStyle/>
          <a:p>
            <a:pPr algn="l">
              <a:lnSpc>
                <a:spcPts val="1925"/>
              </a:lnSpc>
              <a:buNone/>
            </a:pPr>
            <a:r>
              <a:rPr lang="en-US" sz="1620" kern="0" spc="32" dirty="0" smtClean="0">
                <a:solidFill>
                  <a:srgbClr val="000000">
                    <a:alpha val="80000"/>
                  </a:srgbClr>
                </a:solidFill>
                <a:latin typeface="Sitka Text Semibold" pitchFamily="2" charset="0"/>
                <a:ea typeface="Source Sans Pro" pitchFamily="34" charset="-122"/>
                <a:cs typeface="Arial" panose="020B0604020202020204" pitchFamily="34" charset="0"/>
              </a:rPr>
              <a:t>Continuous evolution of the fintech landscape</a:t>
            </a:r>
            <a:endParaRPr lang="en-US" dirty="0">
              <a:latin typeface="Sitka Text Semibold" pitchFamily="2" charset="0"/>
              <a:cs typeface="Arial" panose="020B0604020202020204" pitchFamily="34" charset="0"/>
            </a:endParaRPr>
          </a:p>
        </p:txBody>
      </p:sp>
      <p:sp>
        <p:nvSpPr>
          <p:cNvPr id="18" name="Object 17"/>
          <p:cNvSpPr/>
          <p:nvPr/>
        </p:nvSpPr>
        <p:spPr>
          <a:xfrm>
            <a:off x="1380779" y="4939844"/>
            <a:ext cx="2775843" cy="1130811"/>
          </a:xfrm>
          <a:prstGeom prst="rect">
            <a:avLst/>
          </a:prstGeom>
          <a:noFill/>
        </p:spPr>
        <p:txBody>
          <a:bodyPr wrap="square" lIns="0" tIns="0" rIns="0" bIns="0" rtlCol="0" anchor="t"/>
          <a:lstStyle/>
          <a:p>
            <a:pPr algn="l">
              <a:lnSpc>
                <a:spcPts val="1782"/>
              </a:lnSpc>
              <a:spcBef>
                <a:spcPts val="620"/>
              </a:spcBef>
              <a:buNone/>
            </a:pPr>
            <a:r>
              <a:rPr lang="en-US" sz="1350" kern="0" spc="27" dirty="0" smtClean="0">
                <a:solidFill>
                  <a:srgbClr val="000000">
                    <a:alpha val="80000"/>
                  </a:srgbClr>
                </a:solidFill>
                <a:latin typeface="Sitka Text Semibold" pitchFamily="2" charset="0"/>
                <a:ea typeface="Source Sans Pro" pitchFamily="34" charset="-122"/>
                <a:cs typeface="Arial" panose="020B0604020202020204" pitchFamily="34" charset="0"/>
              </a:rPr>
              <a:t>The fintech industry is expected to continue evolving, with further innovations and disruptions that will require banks to remain agile and adaptable.</a:t>
            </a:r>
            <a:endParaRPr lang="en-US" dirty="0">
              <a:latin typeface="Sitka Text Semibold" pitchFamily="2" charset="0"/>
              <a:cs typeface="Arial" panose="020B0604020202020204" pitchFamily="34"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TotalTime>
  <Words>885</Words>
  <Application>Microsoft Office PowerPoint</Application>
  <PresentationFormat>Widescreen</PresentationFormat>
  <Paragraphs>80</Paragraphs>
  <Slides>8</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Sitka Text Semibold</vt:lpstr>
      <vt:lpstr>Arial</vt:lpstr>
      <vt:lpstr>Bebas Neue</vt:lpstr>
      <vt:lpstr>Montserrat</vt:lpstr>
      <vt:lpstr>Source Sans Pro</vt:lpstr>
      <vt:lpstr>Trocchi</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Fintech and Banks Partnership or Competition</dc:title>
  <dc:subject>Fintech and Banks Partnership or Competition</dc:subject>
  <dc:creator>Owura Qwaku</dc:creator>
  <cp:lastModifiedBy>User</cp:lastModifiedBy>
  <cp:revision>13</cp:revision>
  <dcterms:created xsi:type="dcterms:W3CDTF">2024-06-14T21:14:14Z</dcterms:created>
  <dcterms:modified xsi:type="dcterms:W3CDTF">2024-06-14T23:52:02Z</dcterms:modified>
</cp:coreProperties>
</file>